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tags/tag45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29" r:id="rId3"/>
    <p:sldId id="302" r:id="rId4"/>
    <p:sldId id="448" r:id="rId5"/>
    <p:sldId id="388" r:id="rId6"/>
    <p:sldId id="454" r:id="rId7"/>
    <p:sldId id="445" r:id="rId8"/>
    <p:sldId id="455" r:id="rId9"/>
    <p:sldId id="350" r:id="rId10"/>
    <p:sldId id="449" r:id="rId11"/>
    <p:sldId id="442" r:id="rId12"/>
    <p:sldId id="443" r:id="rId13"/>
    <p:sldId id="444" r:id="rId14"/>
    <p:sldId id="351" r:id="rId15"/>
    <p:sldId id="391" r:id="rId16"/>
    <p:sldId id="395" r:id="rId17"/>
    <p:sldId id="396" r:id="rId18"/>
    <p:sldId id="420" r:id="rId19"/>
    <p:sldId id="423" r:id="rId20"/>
    <p:sldId id="424" r:id="rId21"/>
    <p:sldId id="434" r:id="rId22"/>
    <p:sldId id="399" r:id="rId23"/>
    <p:sldId id="397" r:id="rId24"/>
    <p:sldId id="446" r:id="rId25"/>
    <p:sldId id="457" r:id="rId26"/>
    <p:sldId id="450" r:id="rId27"/>
    <p:sldId id="456" r:id="rId28"/>
    <p:sldId id="451" r:id="rId29"/>
    <p:sldId id="364" r:id="rId30"/>
    <p:sldId id="393" r:id="rId31"/>
    <p:sldId id="429" r:id="rId32"/>
    <p:sldId id="428" r:id="rId33"/>
    <p:sldId id="427" r:id="rId34"/>
    <p:sldId id="430" r:id="rId35"/>
    <p:sldId id="453" r:id="rId36"/>
    <p:sldId id="437" r:id="rId37"/>
    <p:sldId id="431" r:id="rId38"/>
    <p:sldId id="432" r:id="rId39"/>
    <p:sldId id="433" r:id="rId40"/>
    <p:sldId id="394" r:id="rId41"/>
    <p:sldId id="417" r:id="rId42"/>
    <p:sldId id="419" r:id="rId43"/>
    <p:sldId id="418" r:id="rId44"/>
    <p:sldId id="407" r:id="rId45"/>
    <p:sldId id="409" r:id="rId46"/>
    <p:sldId id="411" r:id="rId47"/>
    <p:sldId id="413" r:id="rId48"/>
    <p:sldId id="414" r:id="rId49"/>
    <p:sldId id="415" r:id="rId50"/>
    <p:sldId id="410" r:id="rId51"/>
    <p:sldId id="421" r:id="rId52"/>
    <p:sldId id="425" r:id="rId53"/>
    <p:sldId id="426" r:id="rId54"/>
    <p:sldId id="422" r:id="rId55"/>
    <p:sldId id="438" r:id="rId56"/>
    <p:sldId id="408" r:id="rId57"/>
    <p:sldId id="435" r:id="rId58"/>
    <p:sldId id="436" r:id="rId59"/>
    <p:sldId id="338" r:id="rId60"/>
  </p:sldIdLst>
  <p:sldSz cx="9144000" cy="5143500" type="screen16x9"/>
  <p:notesSz cx="6858000" cy="9144000"/>
  <p:custDataLst>
    <p:tags r:id="rId6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26">
          <p15:clr>
            <a:srgbClr val="A4A3A4"/>
          </p15:clr>
        </p15:guide>
        <p15:guide id="4" pos="127">
          <p15:clr>
            <a:srgbClr val="A4A3A4"/>
          </p15:clr>
        </p15:guide>
        <p15:guide id="5" orient="horz" pos="2682">
          <p15:clr>
            <a:srgbClr val="A4A3A4"/>
          </p15:clr>
        </p15:guide>
        <p15:guide id="6" pos="5689">
          <p15:clr>
            <a:srgbClr val="A4A3A4"/>
          </p15:clr>
        </p15:guide>
        <p15:guide id="7" orient="horz" pos="1174">
          <p15:clr>
            <a:srgbClr val="A4A3A4"/>
          </p15:clr>
        </p15:guide>
        <p15:guide id="8" orient="horz" pos="1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2834"/>
    <a:srgbClr val="F2F2F2"/>
    <a:srgbClr val="1D3E6B"/>
    <a:srgbClr val="3B2213"/>
    <a:srgbClr val="FEDA5B"/>
    <a:srgbClr val="FEE600"/>
    <a:srgbClr val="464646"/>
    <a:srgbClr val="72BEA0"/>
    <a:srgbClr val="70B4B7"/>
    <a:srgbClr val="C75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2" autoAdjust="0"/>
    <p:restoredTop sz="95026" autoAdjust="0"/>
  </p:normalViewPr>
  <p:slideViewPr>
    <p:cSldViewPr snapToGrid="0" showGuides="1">
      <p:cViewPr varScale="1">
        <p:scale>
          <a:sx n="62" d="100"/>
          <a:sy n="62" d="100"/>
        </p:scale>
        <p:origin x="58" y="346"/>
      </p:cViewPr>
      <p:guideLst>
        <p:guide orient="horz" pos="2150"/>
        <p:guide pos="2880"/>
        <p:guide orient="horz" pos="2426"/>
        <p:guide pos="127"/>
        <p:guide orient="horz" pos="2682"/>
        <p:guide pos="5689"/>
        <p:guide orient="horz" pos="1174"/>
        <p:guide orient="horz" pos="1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74" y="4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15CBE-DDDF-45FB-91B4-779A62BBB8C7}" type="doc">
      <dgm:prSet loTypeId="urn:microsoft.com/office/officeart/2008/layout/VerticalCurvedList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3416EC71-9891-4AF9-9A1B-FD5B69C96C13}">
      <dgm:prSet phldrT="[文本]"/>
      <dgm:spPr/>
      <dgm:t>
        <a:bodyPr/>
        <a:lstStyle/>
        <a:p>
          <a:r>
            <a:rPr lang="zh-CN" altLang="en-US" dirty="0"/>
            <a:t>每个追踪器独立线程</a:t>
          </a:r>
          <a:r>
            <a:rPr lang="en-US" altLang="zh-CN" dirty="0"/>
            <a:t>/</a:t>
          </a:r>
          <a:r>
            <a:rPr lang="zh-CN" altLang="en-US" dirty="0"/>
            <a:t>进程运行，由</a:t>
          </a:r>
          <a:r>
            <a:rPr lang="en-US" altLang="zh-CN" dirty="0"/>
            <a:t>Tracker Manager </a:t>
          </a:r>
          <a:r>
            <a:rPr lang="zh-CN" altLang="en-US" dirty="0"/>
            <a:t>统一管理</a:t>
          </a:r>
        </a:p>
      </dgm:t>
    </dgm:pt>
    <dgm:pt modelId="{1D17243A-F95C-4198-815D-2CC65FEC4739}" type="parTrans" cxnId="{A889E330-7C98-401C-9DC6-407008F82F57}">
      <dgm:prSet/>
      <dgm:spPr/>
      <dgm:t>
        <a:bodyPr/>
        <a:lstStyle/>
        <a:p>
          <a:endParaRPr lang="zh-CN" altLang="en-US"/>
        </a:p>
      </dgm:t>
    </dgm:pt>
    <dgm:pt modelId="{DBAE87AC-39C6-4D6C-B85F-2A795213E731}" type="sibTrans" cxnId="{A889E330-7C98-401C-9DC6-407008F82F57}">
      <dgm:prSet/>
      <dgm:spPr/>
      <dgm:t>
        <a:bodyPr/>
        <a:lstStyle/>
        <a:p>
          <a:endParaRPr lang="zh-CN" altLang="en-US"/>
        </a:p>
      </dgm:t>
    </dgm:pt>
    <dgm:pt modelId="{47614E56-5D3B-4DA3-A75E-19A1587596E2}">
      <dgm:prSet phldrT="[文本]"/>
      <dgm:spPr/>
      <dgm:t>
        <a:bodyPr/>
        <a:lstStyle/>
        <a:p>
          <a:r>
            <a:rPr lang="zh-CN" altLang="en-US" dirty="0"/>
            <a:t>通过面向对象的方式，新追踪器可以通过继承基类快速集成</a:t>
          </a:r>
        </a:p>
      </dgm:t>
    </dgm:pt>
    <dgm:pt modelId="{93070701-45E9-4AF1-91BB-745BB71964CD}" type="parTrans" cxnId="{87E0D3E8-BA61-4B59-B335-59FA820082FF}">
      <dgm:prSet/>
      <dgm:spPr/>
      <dgm:t>
        <a:bodyPr/>
        <a:lstStyle/>
        <a:p>
          <a:endParaRPr lang="zh-CN" altLang="en-US"/>
        </a:p>
      </dgm:t>
    </dgm:pt>
    <dgm:pt modelId="{DB7CABD9-F490-4036-A3D3-665B86106A7D}" type="sibTrans" cxnId="{87E0D3E8-BA61-4B59-B335-59FA820082FF}">
      <dgm:prSet/>
      <dgm:spPr/>
      <dgm:t>
        <a:bodyPr/>
        <a:lstStyle/>
        <a:p>
          <a:endParaRPr lang="zh-CN" altLang="en-US"/>
        </a:p>
      </dgm:t>
    </dgm:pt>
    <dgm:pt modelId="{01055CEB-340A-4CE5-A6ED-5364B292670D}">
      <dgm:prSet phldrT="[文本]"/>
      <dgm:spPr/>
      <dgm:t>
        <a:bodyPr/>
        <a:lstStyle/>
        <a:p>
          <a:r>
            <a:rPr lang="en-US" altLang="zh-CN" dirty="0"/>
            <a:t>Tracker </a:t>
          </a:r>
          <a:r>
            <a:rPr lang="zh-CN" altLang="en-US" dirty="0"/>
            <a:t>上报的事件通过 </a:t>
          </a:r>
          <a:r>
            <a:rPr lang="en-US" altLang="zh-CN" dirty="0"/>
            <a:t>Handlers </a:t>
          </a:r>
          <a:r>
            <a:rPr lang="zh-CN" altLang="en-US" dirty="0"/>
            <a:t>流水线统一处理</a:t>
          </a:r>
        </a:p>
      </dgm:t>
    </dgm:pt>
    <dgm:pt modelId="{08C71E06-8241-408A-B260-113D2A799860}" type="parTrans" cxnId="{56A9D940-1890-4DD0-94D9-DD0BF556D6E0}">
      <dgm:prSet/>
      <dgm:spPr/>
      <dgm:t>
        <a:bodyPr/>
        <a:lstStyle/>
        <a:p>
          <a:endParaRPr lang="zh-CN" altLang="en-US"/>
        </a:p>
      </dgm:t>
    </dgm:pt>
    <dgm:pt modelId="{7113D939-C44C-43E4-9AB8-BCE57DCD7C24}" type="sibTrans" cxnId="{56A9D940-1890-4DD0-94D9-DD0BF556D6E0}">
      <dgm:prSet/>
      <dgm:spPr/>
      <dgm:t>
        <a:bodyPr/>
        <a:lstStyle/>
        <a:p>
          <a:endParaRPr lang="zh-CN" altLang="en-US"/>
        </a:p>
      </dgm:t>
    </dgm:pt>
    <dgm:pt modelId="{EBC0B0B8-5A23-46FB-825D-14AAB7E40FF5}" type="pres">
      <dgm:prSet presAssocID="{07015CBE-DDDF-45FB-91B4-779A62BBB8C7}" presName="Name0" presStyleCnt="0">
        <dgm:presLayoutVars>
          <dgm:chMax val="7"/>
          <dgm:chPref val="7"/>
          <dgm:dir/>
        </dgm:presLayoutVars>
      </dgm:prSet>
      <dgm:spPr/>
    </dgm:pt>
    <dgm:pt modelId="{AB546F54-93A7-473D-A4D3-975369472590}" type="pres">
      <dgm:prSet presAssocID="{07015CBE-DDDF-45FB-91B4-779A62BBB8C7}" presName="Name1" presStyleCnt="0"/>
      <dgm:spPr/>
    </dgm:pt>
    <dgm:pt modelId="{42A1D3F0-458A-46BA-9707-627298C5860A}" type="pres">
      <dgm:prSet presAssocID="{07015CBE-DDDF-45FB-91B4-779A62BBB8C7}" presName="cycle" presStyleCnt="0"/>
      <dgm:spPr/>
    </dgm:pt>
    <dgm:pt modelId="{E29012BF-384D-462E-98EF-94C2FAF2C9B9}" type="pres">
      <dgm:prSet presAssocID="{07015CBE-DDDF-45FB-91B4-779A62BBB8C7}" presName="srcNode" presStyleLbl="node1" presStyleIdx="0" presStyleCnt="3"/>
      <dgm:spPr/>
    </dgm:pt>
    <dgm:pt modelId="{4DD1A87A-39E3-4AD5-808B-3E00E355232E}" type="pres">
      <dgm:prSet presAssocID="{07015CBE-DDDF-45FB-91B4-779A62BBB8C7}" presName="conn" presStyleLbl="parChTrans1D2" presStyleIdx="0" presStyleCnt="1"/>
      <dgm:spPr/>
    </dgm:pt>
    <dgm:pt modelId="{59530315-093C-43CE-B540-B77F70EAF28A}" type="pres">
      <dgm:prSet presAssocID="{07015CBE-DDDF-45FB-91B4-779A62BBB8C7}" presName="extraNode" presStyleLbl="node1" presStyleIdx="0" presStyleCnt="3"/>
      <dgm:spPr/>
    </dgm:pt>
    <dgm:pt modelId="{6C392FDC-32E0-43FA-B4B8-E587FC664406}" type="pres">
      <dgm:prSet presAssocID="{07015CBE-DDDF-45FB-91B4-779A62BBB8C7}" presName="dstNode" presStyleLbl="node1" presStyleIdx="0" presStyleCnt="3"/>
      <dgm:spPr/>
    </dgm:pt>
    <dgm:pt modelId="{24E5FFDF-8B09-4AC3-B3CC-7AB1AFDD2C4F}" type="pres">
      <dgm:prSet presAssocID="{3416EC71-9891-4AF9-9A1B-FD5B69C96C13}" presName="text_1" presStyleLbl="node1" presStyleIdx="0" presStyleCnt="3">
        <dgm:presLayoutVars>
          <dgm:bulletEnabled val="1"/>
        </dgm:presLayoutVars>
      </dgm:prSet>
      <dgm:spPr/>
    </dgm:pt>
    <dgm:pt modelId="{54DE0EDD-47D5-4C19-8AA8-C2D7418BE6E2}" type="pres">
      <dgm:prSet presAssocID="{3416EC71-9891-4AF9-9A1B-FD5B69C96C13}" presName="accent_1" presStyleCnt="0"/>
      <dgm:spPr/>
    </dgm:pt>
    <dgm:pt modelId="{06FB38BC-8E4D-4FED-BAFA-A50F1A8C86B1}" type="pres">
      <dgm:prSet presAssocID="{3416EC71-9891-4AF9-9A1B-FD5B69C96C13}" presName="accentRepeatNode" presStyleLbl="solidFgAcc1" presStyleIdx="0" presStyleCnt="3"/>
      <dgm:spPr/>
    </dgm:pt>
    <dgm:pt modelId="{0721373B-04CE-4892-9DF9-BA871FF7161F}" type="pres">
      <dgm:prSet presAssocID="{01055CEB-340A-4CE5-A6ED-5364B292670D}" presName="text_2" presStyleLbl="node1" presStyleIdx="1" presStyleCnt="3">
        <dgm:presLayoutVars>
          <dgm:bulletEnabled val="1"/>
        </dgm:presLayoutVars>
      </dgm:prSet>
      <dgm:spPr/>
    </dgm:pt>
    <dgm:pt modelId="{9B3DB81B-083F-4322-A6DD-A74409D420B4}" type="pres">
      <dgm:prSet presAssocID="{01055CEB-340A-4CE5-A6ED-5364B292670D}" presName="accent_2" presStyleCnt="0"/>
      <dgm:spPr/>
    </dgm:pt>
    <dgm:pt modelId="{96BB045B-E8C3-4B4B-93BE-A6271E15C851}" type="pres">
      <dgm:prSet presAssocID="{01055CEB-340A-4CE5-A6ED-5364B292670D}" presName="accentRepeatNode" presStyleLbl="solidFgAcc1" presStyleIdx="1" presStyleCnt="3"/>
      <dgm:spPr/>
    </dgm:pt>
    <dgm:pt modelId="{78D5A116-1FFA-4519-B9EA-465D94DDEFF3}" type="pres">
      <dgm:prSet presAssocID="{47614E56-5D3B-4DA3-A75E-19A1587596E2}" presName="text_3" presStyleLbl="node1" presStyleIdx="2" presStyleCnt="3">
        <dgm:presLayoutVars>
          <dgm:bulletEnabled val="1"/>
        </dgm:presLayoutVars>
      </dgm:prSet>
      <dgm:spPr/>
    </dgm:pt>
    <dgm:pt modelId="{FB571F5E-DCA4-4D8A-9DD8-E67DA8A39820}" type="pres">
      <dgm:prSet presAssocID="{47614E56-5D3B-4DA3-A75E-19A1587596E2}" presName="accent_3" presStyleCnt="0"/>
      <dgm:spPr/>
    </dgm:pt>
    <dgm:pt modelId="{E16AD2F1-68B9-4E86-9D38-A8C279B1EF2B}" type="pres">
      <dgm:prSet presAssocID="{47614E56-5D3B-4DA3-A75E-19A1587596E2}" presName="accentRepeatNode" presStyleLbl="solidFgAcc1" presStyleIdx="2" presStyleCnt="3"/>
      <dgm:spPr/>
    </dgm:pt>
  </dgm:ptLst>
  <dgm:cxnLst>
    <dgm:cxn modelId="{FFAB5909-2210-464F-AF1D-7F5C82567229}" type="presOf" srcId="{DBAE87AC-39C6-4D6C-B85F-2A795213E731}" destId="{4DD1A87A-39E3-4AD5-808B-3E00E355232E}" srcOrd="0" destOrd="0" presId="urn:microsoft.com/office/officeart/2008/layout/VerticalCurvedList#1"/>
    <dgm:cxn modelId="{A889E330-7C98-401C-9DC6-407008F82F57}" srcId="{07015CBE-DDDF-45FB-91B4-779A62BBB8C7}" destId="{3416EC71-9891-4AF9-9A1B-FD5B69C96C13}" srcOrd="0" destOrd="0" parTransId="{1D17243A-F95C-4198-815D-2CC65FEC4739}" sibTransId="{DBAE87AC-39C6-4D6C-B85F-2A795213E731}"/>
    <dgm:cxn modelId="{56A9D940-1890-4DD0-94D9-DD0BF556D6E0}" srcId="{07015CBE-DDDF-45FB-91B4-779A62BBB8C7}" destId="{01055CEB-340A-4CE5-A6ED-5364B292670D}" srcOrd="1" destOrd="0" parTransId="{08C71E06-8241-408A-B260-113D2A799860}" sibTransId="{7113D939-C44C-43E4-9AB8-BCE57DCD7C24}"/>
    <dgm:cxn modelId="{63B69B6C-FF38-4E6A-98E5-744147239C52}" type="presOf" srcId="{01055CEB-340A-4CE5-A6ED-5364B292670D}" destId="{0721373B-04CE-4892-9DF9-BA871FF7161F}" srcOrd="0" destOrd="0" presId="urn:microsoft.com/office/officeart/2008/layout/VerticalCurvedList#1"/>
    <dgm:cxn modelId="{95D6F66F-4243-4477-B6DA-52C6C95C01EA}" type="presOf" srcId="{07015CBE-DDDF-45FB-91B4-779A62BBB8C7}" destId="{EBC0B0B8-5A23-46FB-825D-14AAB7E40FF5}" srcOrd="0" destOrd="0" presId="urn:microsoft.com/office/officeart/2008/layout/VerticalCurvedList#1"/>
    <dgm:cxn modelId="{51331857-9766-4EEE-89DC-AE7908AE6921}" type="presOf" srcId="{3416EC71-9891-4AF9-9A1B-FD5B69C96C13}" destId="{24E5FFDF-8B09-4AC3-B3CC-7AB1AFDD2C4F}" srcOrd="0" destOrd="0" presId="urn:microsoft.com/office/officeart/2008/layout/VerticalCurvedList#1"/>
    <dgm:cxn modelId="{966230A4-487C-48B9-AEDE-AFAE5D88F747}" type="presOf" srcId="{47614E56-5D3B-4DA3-A75E-19A1587596E2}" destId="{78D5A116-1FFA-4519-B9EA-465D94DDEFF3}" srcOrd="0" destOrd="0" presId="urn:microsoft.com/office/officeart/2008/layout/VerticalCurvedList#1"/>
    <dgm:cxn modelId="{87E0D3E8-BA61-4B59-B335-59FA820082FF}" srcId="{07015CBE-DDDF-45FB-91B4-779A62BBB8C7}" destId="{47614E56-5D3B-4DA3-A75E-19A1587596E2}" srcOrd="2" destOrd="0" parTransId="{93070701-45E9-4AF1-91BB-745BB71964CD}" sibTransId="{DB7CABD9-F490-4036-A3D3-665B86106A7D}"/>
    <dgm:cxn modelId="{88FEA918-D1C1-4D31-A826-1695846C6DC9}" type="presParOf" srcId="{EBC0B0B8-5A23-46FB-825D-14AAB7E40FF5}" destId="{AB546F54-93A7-473D-A4D3-975369472590}" srcOrd="0" destOrd="0" presId="urn:microsoft.com/office/officeart/2008/layout/VerticalCurvedList#1"/>
    <dgm:cxn modelId="{2CBC37A0-E6A7-4F53-A193-031070242F40}" type="presParOf" srcId="{AB546F54-93A7-473D-A4D3-975369472590}" destId="{42A1D3F0-458A-46BA-9707-627298C5860A}" srcOrd="0" destOrd="0" presId="urn:microsoft.com/office/officeart/2008/layout/VerticalCurvedList#1"/>
    <dgm:cxn modelId="{81E8A3CB-243D-4F05-9CE5-C59449DD4BC5}" type="presParOf" srcId="{42A1D3F0-458A-46BA-9707-627298C5860A}" destId="{E29012BF-384D-462E-98EF-94C2FAF2C9B9}" srcOrd="0" destOrd="0" presId="urn:microsoft.com/office/officeart/2008/layout/VerticalCurvedList#1"/>
    <dgm:cxn modelId="{5073C949-E1D7-46BC-A495-696AE5395DFF}" type="presParOf" srcId="{42A1D3F0-458A-46BA-9707-627298C5860A}" destId="{4DD1A87A-39E3-4AD5-808B-3E00E355232E}" srcOrd="1" destOrd="0" presId="urn:microsoft.com/office/officeart/2008/layout/VerticalCurvedList#1"/>
    <dgm:cxn modelId="{B7AEB182-613A-47F6-9F11-EFFC7ECD9AB0}" type="presParOf" srcId="{42A1D3F0-458A-46BA-9707-627298C5860A}" destId="{59530315-093C-43CE-B540-B77F70EAF28A}" srcOrd="2" destOrd="0" presId="urn:microsoft.com/office/officeart/2008/layout/VerticalCurvedList#1"/>
    <dgm:cxn modelId="{9F81026D-A894-4090-BF5D-4EC126167355}" type="presParOf" srcId="{42A1D3F0-458A-46BA-9707-627298C5860A}" destId="{6C392FDC-32E0-43FA-B4B8-E587FC664406}" srcOrd="3" destOrd="0" presId="urn:microsoft.com/office/officeart/2008/layout/VerticalCurvedList#1"/>
    <dgm:cxn modelId="{1D6BC303-8B7C-46D3-8916-06562C20CAC2}" type="presParOf" srcId="{AB546F54-93A7-473D-A4D3-975369472590}" destId="{24E5FFDF-8B09-4AC3-B3CC-7AB1AFDD2C4F}" srcOrd="1" destOrd="0" presId="urn:microsoft.com/office/officeart/2008/layout/VerticalCurvedList#1"/>
    <dgm:cxn modelId="{5A0A3911-FCA7-4B8B-A5E1-FC10AE1200F5}" type="presParOf" srcId="{AB546F54-93A7-473D-A4D3-975369472590}" destId="{54DE0EDD-47D5-4C19-8AA8-C2D7418BE6E2}" srcOrd="2" destOrd="0" presId="urn:microsoft.com/office/officeart/2008/layout/VerticalCurvedList#1"/>
    <dgm:cxn modelId="{9A4D3EC3-F0E5-4E0E-96C9-A369FC54956A}" type="presParOf" srcId="{54DE0EDD-47D5-4C19-8AA8-C2D7418BE6E2}" destId="{06FB38BC-8E4D-4FED-BAFA-A50F1A8C86B1}" srcOrd="0" destOrd="0" presId="urn:microsoft.com/office/officeart/2008/layout/VerticalCurvedList#1"/>
    <dgm:cxn modelId="{9511BF73-D77C-43CD-ADBC-BF56E57A835F}" type="presParOf" srcId="{AB546F54-93A7-473D-A4D3-975369472590}" destId="{0721373B-04CE-4892-9DF9-BA871FF7161F}" srcOrd="3" destOrd="0" presId="urn:microsoft.com/office/officeart/2008/layout/VerticalCurvedList#1"/>
    <dgm:cxn modelId="{F7351981-F84B-4499-B48D-B3F1C241DFA4}" type="presParOf" srcId="{AB546F54-93A7-473D-A4D3-975369472590}" destId="{9B3DB81B-083F-4322-A6DD-A74409D420B4}" srcOrd="4" destOrd="0" presId="urn:microsoft.com/office/officeart/2008/layout/VerticalCurvedList#1"/>
    <dgm:cxn modelId="{B2210482-96D9-4AE1-9E32-545070196EEA}" type="presParOf" srcId="{9B3DB81B-083F-4322-A6DD-A74409D420B4}" destId="{96BB045B-E8C3-4B4B-93BE-A6271E15C851}" srcOrd="0" destOrd="0" presId="urn:microsoft.com/office/officeart/2008/layout/VerticalCurvedList#1"/>
    <dgm:cxn modelId="{823C3214-5F38-4581-99B4-945B76A1BDE4}" type="presParOf" srcId="{AB546F54-93A7-473D-A4D3-975369472590}" destId="{78D5A116-1FFA-4519-B9EA-465D94DDEFF3}" srcOrd="5" destOrd="0" presId="urn:microsoft.com/office/officeart/2008/layout/VerticalCurvedList#1"/>
    <dgm:cxn modelId="{5BF48F6F-21B1-4EC2-A2AC-6C6FDBF9AFFC}" type="presParOf" srcId="{AB546F54-93A7-473D-A4D3-975369472590}" destId="{FB571F5E-DCA4-4D8A-9DD8-E67DA8A39820}" srcOrd="6" destOrd="0" presId="urn:microsoft.com/office/officeart/2008/layout/VerticalCurvedList#1"/>
    <dgm:cxn modelId="{74AEF099-DC4F-4239-8B40-1369EE7085A6}" type="presParOf" srcId="{FB571F5E-DCA4-4D8A-9DD8-E67DA8A39820}" destId="{E16AD2F1-68B9-4E86-9D38-A8C279B1EF2B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1A87A-39E3-4AD5-808B-3E00E355232E}">
      <dsp:nvSpPr>
        <dsp:cNvPr id="0" name=""/>
        <dsp:cNvSpPr/>
      </dsp:nvSpPr>
      <dsp:spPr>
        <a:xfrm>
          <a:off x="-2717995" y="-419154"/>
          <a:ext cx="3243859" cy="3243859"/>
        </a:xfrm>
        <a:prstGeom prst="blockArc">
          <a:avLst>
            <a:gd name="adj1" fmla="val 18900000"/>
            <a:gd name="adj2" fmla="val 2700000"/>
            <a:gd name="adj3" fmla="val 66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5FFDF-8B09-4AC3-B3CC-7AB1AFDD2C4F}">
      <dsp:nvSpPr>
        <dsp:cNvPr id="0" name=""/>
        <dsp:cNvSpPr/>
      </dsp:nvSpPr>
      <dsp:spPr>
        <a:xfrm>
          <a:off x="338093" y="240555"/>
          <a:ext cx="6894408" cy="4811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每个追踪器独立线程</a:t>
          </a:r>
          <a:r>
            <a:rPr lang="en-US" altLang="zh-CN" sz="1800" kern="1200" dirty="0"/>
            <a:t>/</a:t>
          </a:r>
          <a:r>
            <a:rPr lang="zh-CN" altLang="en-US" sz="1800" kern="1200" dirty="0"/>
            <a:t>进程运行，由</a:t>
          </a:r>
          <a:r>
            <a:rPr lang="en-US" altLang="zh-CN" sz="1800" kern="1200" dirty="0"/>
            <a:t>Tracker Manager </a:t>
          </a:r>
          <a:r>
            <a:rPr lang="zh-CN" altLang="en-US" sz="1800" kern="1200" dirty="0"/>
            <a:t>统一管理</a:t>
          </a:r>
        </a:p>
      </dsp:txBody>
      <dsp:txXfrm>
        <a:off x="338093" y="240555"/>
        <a:ext cx="6894408" cy="481110"/>
      </dsp:txXfrm>
    </dsp:sp>
    <dsp:sp modelId="{06FB38BC-8E4D-4FED-BAFA-A50F1A8C86B1}">
      <dsp:nvSpPr>
        <dsp:cNvPr id="0" name=""/>
        <dsp:cNvSpPr/>
      </dsp:nvSpPr>
      <dsp:spPr>
        <a:xfrm>
          <a:off x="37400" y="180416"/>
          <a:ext cx="601387" cy="6013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1373B-04CE-4892-9DF9-BA871FF7161F}">
      <dsp:nvSpPr>
        <dsp:cNvPr id="0" name=""/>
        <dsp:cNvSpPr/>
      </dsp:nvSpPr>
      <dsp:spPr>
        <a:xfrm>
          <a:off x="512977" y="962220"/>
          <a:ext cx="6719524" cy="4811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Tracker </a:t>
          </a:r>
          <a:r>
            <a:rPr lang="zh-CN" altLang="en-US" sz="1800" kern="1200" dirty="0"/>
            <a:t>上报的事件通过 </a:t>
          </a:r>
          <a:r>
            <a:rPr lang="en-US" altLang="zh-CN" sz="1800" kern="1200" dirty="0"/>
            <a:t>Handlers </a:t>
          </a:r>
          <a:r>
            <a:rPr lang="zh-CN" altLang="en-US" sz="1800" kern="1200" dirty="0"/>
            <a:t>流水线统一处理</a:t>
          </a:r>
        </a:p>
      </dsp:txBody>
      <dsp:txXfrm>
        <a:off x="512977" y="962220"/>
        <a:ext cx="6719524" cy="481110"/>
      </dsp:txXfrm>
    </dsp:sp>
    <dsp:sp modelId="{96BB045B-E8C3-4B4B-93BE-A6271E15C851}">
      <dsp:nvSpPr>
        <dsp:cNvPr id="0" name=""/>
        <dsp:cNvSpPr/>
      </dsp:nvSpPr>
      <dsp:spPr>
        <a:xfrm>
          <a:off x="212283" y="902081"/>
          <a:ext cx="601387" cy="6013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5A116-1FFA-4519-B9EA-465D94DDEFF3}">
      <dsp:nvSpPr>
        <dsp:cNvPr id="0" name=""/>
        <dsp:cNvSpPr/>
      </dsp:nvSpPr>
      <dsp:spPr>
        <a:xfrm>
          <a:off x="338093" y="1683885"/>
          <a:ext cx="6894408" cy="4811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通过面向对象的方式，新追踪器可以通过继承基类快速集成</a:t>
          </a:r>
        </a:p>
      </dsp:txBody>
      <dsp:txXfrm>
        <a:off x="338093" y="1683885"/>
        <a:ext cx="6894408" cy="481110"/>
      </dsp:txXfrm>
    </dsp:sp>
    <dsp:sp modelId="{E16AD2F1-68B9-4E86-9D38-A8C279B1EF2B}">
      <dsp:nvSpPr>
        <dsp:cNvPr id="0" name=""/>
        <dsp:cNvSpPr/>
      </dsp:nvSpPr>
      <dsp:spPr>
        <a:xfrm>
          <a:off x="37400" y="1623746"/>
          <a:ext cx="601387" cy="6013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04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1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201410"/>
            <a:ext cx="9144000" cy="18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5639" y="4748135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2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8827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423806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3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668785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913764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9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2.png"/><Relationship Id="rId5" Type="http://schemas.openxmlformats.org/officeDocument/2006/relationships/hyperlink" Target="https://yunwei37.github.io/Eunomia/" TargetMode="External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" y="503751"/>
            <a:ext cx="8471119" cy="4135997"/>
          </a:xfrm>
          <a:prstGeom prst="rect">
            <a:avLst/>
          </a:prstGeom>
        </p:spPr>
      </p:pic>
      <p:sp>
        <p:nvSpPr>
          <p:cNvPr id="347" name="直角三角形 346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1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39614" y="511372"/>
            <a:ext cx="8665328" cy="41514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971181" y="2171194"/>
            <a:ext cx="684149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2000" b="1" dirty="0"/>
              <a:t>Eunomia</a:t>
            </a:r>
            <a:r>
              <a:rPr lang="zh-CN" altLang="en-US" sz="2000" b="1" dirty="0"/>
              <a:t>：一个基于</a:t>
            </a:r>
            <a:r>
              <a:rPr lang="en-US" altLang="zh-CN" sz="2000" b="1" dirty="0" err="1"/>
              <a:t>eBPF</a:t>
            </a:r>
            <a:r>
              <a:rPr lang="zh-CN" altLang="en-US" sz="2000" b="1" dirty="0"/>
              <a:t>技术监控容器行为的框架</a:t>
            </a:r>
            <a:endParaRPr lang="zh-CN" altLang="zh-CN" sz="2000" b="1" dirty="0"/>
          </a:p>
        </p:txBody>
      </p:sp>
      <p:cxnSp>
        <p:nvCxnSpPr>
          <p:cNvPr id="65" name="直接连接符 64"/>
          <p:cNvCxnSpPr/>
          <p:nvPr/>
        </p:nvCxnSpPr>
        <p:spPr>
          <a:xfrm>
            <a:off x="4421760" y="2996702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04647" y="3654791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39798" y="3669753"/>
            <a:ext cx="20719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2022.8.14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760646" y="3605453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098403" y="3666701"/>
            <a:ext cx="20719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cs typeface="+mn-ea"/>
                <a:sym typeface="+mn-lt"/>
              </a:rPr>
              <a:t>郑昱笙</a:t>
            </a: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2770830" y="3706996"/>
            <a:ext cx="218168" cy="238153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4858982" y="3722162"/>
            <a:ext cx="192087" cy="207963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02807" y="1034911"/>
            <a:ext cx="2457878" cy="799669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278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79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0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1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2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3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4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5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6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7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8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9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0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1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2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3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4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5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6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7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8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9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0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1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2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3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4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5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6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7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8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9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0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1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2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3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4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5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6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7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8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9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0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1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2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3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4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5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6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7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8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9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0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1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2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3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4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5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6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7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8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9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0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1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2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3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4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5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文本框 8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149898" y="2619441"/>
            <a:ext cx="6841490" cy="978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127000"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1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GitLab</a:t>
            </a: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lang="en-US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ID : 2757  </a:t>
            </a: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项目名称</a:t>
            </a:r>
            <a:r>
              <a:rPr lang="zh-CN" altLang="en-US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100" b="1" dirty="0"/>
              <a:t> Eunomia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127000" algn="ctr">
              <a:lnSpc>
                <a:spcPct val="150000"/>
              </a:lnSpc>
              <a:spcBef>
                <a:spcPts val="600"/>
              </a:spcBef>
            </a:pP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github.com/</a:t>
            </a:r>
            <a:r>
              <a:rPr lang="en-US" altLang="zh-CN" sz="11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oscomp</a:t>
            </a:r>
            <a:r>
              <a:rPr lang="en-US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proj118-eBPF-based-monitor-for-container 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127000" algn="ctr">
              <a:lnSpc>
                <a:spcPct val="150000"/>
              </a:lnSpc>
              <a:spcBef>
                <a:spcPts val="600"/>
              </a:spcBef>
            </a:pP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小组学生姓名</a:t>
            </a:r>
            <a:r>
              <a:rPr lang="zh-CN" altLang="en-US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100" dirty="0"/>
              <a:t>郑昱笙</a:t>
            </a:r>
            <a:r>
              <a:rPr lang="en-US" altLang="zh-CN" sz="1100" dirty="0"/>
              <a:t>, </a:t>
            </a:r>
            <a:r>
              <a:rPr lang="zh-CN" altLang="en-US" sz="1100" dirty="0"/>
              <a:t>张典典</a:t>
            </a:r>
            <a:r>
              <a:rPr lang="en-US" altLang="zh-CN" sz="1100" dirty="0"/>
              <a:t>, </a:t>
            </a:r>
            <a:r>
              <a:rPr lang="zh-CN" altLang="en-US" sz="1100" dirty="0"/>
              <a:t>濮雯旭</a:t>
            </a:r>
            <a:r>
              <a:rPr lang="en-US" altLang="zh-CN" sz="1100" dirty="0"/>
              <a:t> </a:t>
            </a:r>
            <a:r>
              <a:rPr lang="en-US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学校名称</a:t>
            </a:r>
            <a:r>
              <a:rPr lang="zh-CN" altLang="en-US" sz="11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：浙江大学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îşľîḍe"/>
          <p:cNvSpPr/>
          <p:nvPr/>
        </p:nvSpPr>
        <p:spPr bwMode="auto">
          <a:xfrm>
            <a:off x="959819" y="988252"/>
            <a:ext cx="416184" cy="651478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3" name="ïŝḻïḓe"/>
          <p:cNvSpPr/>
          <p:nvPr/>
        </p:nvSpPr>
        <p:spPr bwMode="auto">
          <a:xfrm>
            <a:off x="958994" y="2238239"/>
            <a:ext cx="416184" cy="667021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21" name="î$ḷîḑè"/>
          <p:cNvSpPr/>
          <p:nvPr/>
        </p:nvSpPr>
        <p:spPr bwMode="auto">
          <a:xfrm>
            <a:off x="958994" y="3384550"/>
            <a:ext cx="447040" cy="66675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31" name="îš1idè"/>
          <p:cNvSpPr txBox="1"/>
          <p:nvPr/>
        </p:nvSpPr>
        <p:spPr>
          <a:xfrm>
            <a:off x="1616710" y="974546"/>
            <a:ext cx="6484303" cy="4775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000" dirty="0"/>
              <a:t>无需修改代码，无需繁琐的配置，仅需一个微小的二进制即可启动监控和获取 </a:t>
            </a:r>
            <a:r>
              <a:rPr lang="en-US" altLang="zh-CN" sz="2000" dirty="0"/>
              <a:t>Eunomia </a:t>
            </a:r>
            <a:r>
              <a:rPr lang="zh-CN" altLang="en-US" sz="2000" dirty="0"/>
              <a:t>核心功能</a:t>
            </a:r>
            <a:endParaRPr lang="zh-CN" altLang="en-US" sz="2000" dirty="0">
              <a:sym typeface="+mn-ea"/>
            </a:endParaRPr>
          </a:p>
        </p:txBody>
      </p:sp>
      <p:sp>
        <p:nvSpPr>
          <p:cNvPr id="86" name="îš1idè"/>
          <p:cNvSpPr txBox="1"/>
          <p:nvPr/>
        </p:nvSpPr>
        <p:spPr>
          <a:xfrm>
            <a:off x="1616710" y="2289522"/>
            <a:ext cx="7170131" cy="736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2000" dirty="0"/>
              <a:t>让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程序的分发和使用像网页和 </a:t>
            </a:r>
            <a:r>
              <a:rPr lang="en-US" altLang="zh-CN" sz="2000" dirty="0"/>
              <a:t>web </a:t>
            </a:r>
            <a:r>
              <a:rPr lang="zh-CN" altLang="en-US" sz="2000" dirty="0"/>
              <a:t>服务一样自然</a:t>
            </a:r>
            <a:endParaRPr lang="en-US" altLang="zh-CN" sz="2000" dirty="0"/>
          </a:p>
        </p:txBody>
      </p:sp>
      <p:sp>
        <p:nvSpPr>
          <p:cNvPr id="87" name="îš1idè"/>
          <p:cNvSpPr txBox="1"/>
          <p:nvPr/>
        </p:nvSpPr>
        <p:spPr>
          <a:xfrm>
            <a:off x="1616710" y="3432310"/>
            <a:ext cx="7329068" cy="736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000" dirty="0"/>
              <a:t>提供一个新手友好的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云原生监控框架</a:t>
            </a: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D0B77DC2-87E0-AB4A-B863-B69BEC1D8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24" y="185118"/>
            <a:ext cx="3929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Three Main Ideas</a:t>
            </a:r>
            <a:endParaRPr lang="zh-CN" altLang="en-US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4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99" y="242576"/>
            <a:ext cx="3929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Three Main Ideas</a:t>
            </a:r>
            <a:endParaRPr lang="zh-CN" altLang="en-US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617934" y="1435982"/>
            <a:ext cx="79081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无需修改代码，无需繁琐的配置，仅需一个微小的二进制即可启动监控和获取 </a:t>
            </a:r>
            <a:r>
              <a:rPr lang="en-US" altLang="zh-CN" sz="2400" dirty="0"/>
              <a:t>Eunomia </a:t>
            </a:r>
            <a:r>
              <a:rPr lang="zh-CN" altLang="en-US" sz="2400" dirty="0"/>
              <a:t>核心功能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B0F0"/>
                </a:solidFill>
              </a:rPr>
              <a:t>代码无侵入</a:t>
            </a:r>
            <a:r>
              <a:rPr lang="zh-CN" altLang="en-US" sz="1800" dirty="0"/>
              <a:t>即可开箱即用</a:t>
            </a:r>
            <a:r>
              <a:rPr lang="zh-CN" altLang="en-US" sz="1800" dirty="0">
                <a:solidFill>
                  <a:srgbClr val="00B0F0"/>
                </a:solidFill>
              </a:rPr>
              <a:t>收集多种指标</a:t>
            </a:r>
            <a:r>
              <a:rPr lang="zh-CN" altLang="en-US" sz="1800" dirty="0"/>
              <a:t>，仅占用少量内存和 </a:t>
            </a:r>
            <a:r>
              <a:rPr lang="en-US" altLang="zh-CN" sz="1800" dirty="0"/>
              <a:t>CPU </a:t>
            </a:r>
            <a:r>
              <a:rPr lang="zh-CN" altLang="en-US" sz="1800" dirty="0"/>
              <a:t>资源；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告别庞大的镜像和 </a:t>
            </a:r>
            <a:r>
              <a:rPr lang="en-US" altLang="zh-CN" sz="1800" dirty="0"/>
              <a:t>BCC</a:t>
            </a:r>
            <a:r>
              <a:rPr lang="zh-CN" altLang="en-US" sz="1800" dirty="0"/>
              <a:t>编译工具链，最小仅需约 </a:t>
            </a:r>
            <a:r>
              <a:rPr lang="en-US" altLang="zh-CN" sz="1800" dirty="0">
                <a:solidFill>
                  <a:srgbClr val="00B0F0"/>
                </a:solidFill>
              </a:rPr>
              <a:t>4MB </a:t>
            </a:r>
            <a:r>
              <a:rPr lang="zh-CN" altLang="en-US" sz="1800" dirty="0"/>
              <a:t>即可在支持的内核上或容器中启动跟踪运行时；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提供编译选项，可以作为一个 </a:t>
            </a:r>
            <a:r>
              <a:rPr lang="en-US" altLang="zh-CN" sz="1800" dirty="0"/>
              <a:t>C++ </a:t>
            </a:r>
            <a:r>
              <a:rPr lang="zh-CN" altLang="en-US" sz="1800" dirty="0"/>
              <a:t>库进行分发，可以嵌入在其他项目中提供可观测性服务；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245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99" y="264007"/>
            <a:ext cx="3929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Three Main Ideas</a:t>
            </a:r>
            <a:endParaRPr lang="zh-CN" altLang="en-US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707231" y="1143296"/>
            <a:ext cx="74295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让 </a:t>
            </a:r>
            <a:r>
              <a:rPr lang="en-US" altLang="zh-CN" sz="2400" dirty="0" err="1"/>
              <a:t>ebpf</a:t>
            </a:r>
            <a:r>
              <a:rPr lang="en-US" altLang="zh-CN" sz="2400" dirty="0"/>
              <a:t> </a:t>
            </a:r>
            <a:r>
              <a:rPr lang="zh-CN" altLang="en-US" sz="2400" dirty="0"/>
              <a:t>程序的分发和使用像网页和 </a:t>
            </a:r>
            <a:r>
              <a:rPr lang="en-US" altLang="zh-CN" sz="2400" dirty="0"/>
              <a:t>web </a:t>
            </a:r>
            <a:r>
              <a:rPr lang="zh-CN" altLang="en-US" sz="2400" dirty="0"/>
              <a:t>服务一样自然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数百个节点的集群难以分发和部署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程序？</a:t>
            </a:r>
            <a:r>
              <a:rPr lang="en-US" altLang="zh-CN" sz="1800" dirty="0" err="1"/>
              <a:t>bpftrace</a:t>
            </a:r>
            <a:r>
              <a:rPr lang="en-US" altLang="zh-CN" sz="1800" dirty="0"/>
              <a:t> </a:t>
            </a:r>
            <a:r>
              <a:rPr lang="zh-CN" altLang="en-US" sz="1800" dirty="0"/>
              <a:t>脚本很方便，但是功能有限？上线之后发现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代码有错误？</a:t>
            </a:r>
            <a:r>
              <a:rPr lang="en-US" altLang="zh-CN" sz="1800" dirty="0"/>
              <a:t>BCC</a:t>
            </a:r>
            <a:r>
              <a:rPr lang="zh-CN" altLang="en-US" sz="1800" dirty="0"/>
              <a:t>太慢？</a:t>
            </a:r>
            <a:r>
              <a:rPr lang="en-US" altLang="zh-CN" sz="1800" dirty="0"/>
              <a:t>Eunomia </a:t>
            </a:r>
            <a:r>
              <a:rPr lang="zh-CN" altLang="en-US" sz="1800" dirty="0"/>
              <a:t>支持通过 </a:t>
            </a:r>
            <a:r>
              <a:rPr lang="en-US" altLang="zh-CN" sz="1800" dirty="0"/>
              <a:t>http API </a:t>
            </a:r>
            <a:r>
              <a:rPr lang="zh-CN" altLang="en-US" sz="1800" dirty="0"/>
              <a:t>直接进行本地编译后的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代码的分发和热更新，仅需</a:t>
            </a:r>
            <a:r>
              <a:rPr lang="zh-CN" altLang="en-US" sz="1800" dirty="0">
                <a:solidFill>
                  <a:srgbClr val="00B0F0"/>
                </a:solidFill>
              </a:rPr>
              <a:t>约数百毫秒和</a:t>
            </a:r>
            <a:r>
              <a:rPr lang="zh-CN" altLang="en-US" sz="1800" dirty="0"/>
              <a:t>几乎可以忽略的 </a:t>
            </a:r>
            <a:r>
              <a:rPr lang="en-US" altLang="zh-CN" sz="1800" dirty="0"/>
              <a:t>CPU </a:t>
            </a:r>
            <a:r>
              <a:rPr lang="zh-CN" altLang="en-US" sz="1800" dirty="0"/>
              <a:t>内存占用即可完成复杂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追踪器的</a:t>
            </a:r>
            <a:r>
              <a:rPr lang="zh-CN" altLang="en-US" sz="1800" dirty="0">
                <a:solidFill>
                  <a:srgbClr val="00B0F0"/>
                </a:solidFill>
              </a:rPr>
              <a:t>部署和更新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/>
              <a:t>可以</a:t>
            </a:r>
            <a:r>
              <a:rPr lang="zh-CN" altLang="en-US" sz="1800" dirty="0">
                <a:solidFill>
                  <a:srgbClr val="00B0F0"/>
                </a:solidFill>
              </a:rPr>
              <a:t>通过 </a:t>
            </a:r>
            <a:r>
              <a:rPr lang="en-US" altLang="zh-CN" sz="1800" dirty="0">
                <a:solidFill>
                  <a:srgbClr val="00B0F0"/>
                </a:solidFill>
              </a:rPr>
              <a:t>http API </a:t>
            </a:r>
            <a:r>
              <a:rPr lang="zh-CN" altLang="en-US" sz="1800" dirty="0">
                <a:solidFill>
                  <a:srgbClr val="00B0F0"/>
                </a:solidFill>
              </a:rPr>
              <a:t>高效热插拔 </a:t>
            </a:r>
            <a:r>
              <a:rPr lang="en-US" altLang="zh-CN" sz="1800" dirty="0" err="1">
                <a:solidFill>
                  <a:srgbClr val="00B0F0"/>
                </a:solidFill>
              </a:rPr>
              <a:t>ebpf</a:t>
            </a:r>
            <a:r>
              <a:rPr lang="en-US" altLang="zh-CN" sz="1800" dirty="0">
                <a:solidFill>
                  <a:srgbClr val="00B0F0"/>
                </a:solidFill>
              </a:rPr>
              <a:t> </a:t>
            </a:r>
            <a:r>
              <a:rPr lang="zh-CN" altLang="en-US" sz="1800" dirty="0">
                <a:solidFill>
                  <a:srgbClr val="00B0F0"/>
                </a:solidFill>
              </a:rPr>
              <a:t>追踪器，</a:t>
            </a:r>
            <a:r>
              <a:rPr lang="zh-CN" altLang="en-US" sz="1800" dirty="0"/>
              <a:t>实现按需追踪</a:t>
            </a:r>
            <a:r>
              <a:rPr lang="zh-CN" altLang="en-US" sz="24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2498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99" y="264007"/>
            <a:ext cx="3929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Three Main Ideas</a:t>
            </a:r>
            <a:endParaRPr lang="zh-CN" altLang="en-US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264567" y="910338"/>
            <a:ext cx="40359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提供一个新手友好的 </a:t>
            </a:r>
            <a:r>
              <a:rPr lang="en-US" altLang="zh-CN" sz="2400" dirty="0" err="1"/>
              <a:t>ebpf</a:t>
            </a:r>
            <a:r>
              <a:rPr lang="en-US" altLang="zh-CN" sz="2400" dirty="0"/>
              <a:t> </a:t>
            </a:r>
            <a:r>
              <a:rPr lang="zh-CN" altLang="en-US" sz="2400" dirty="0"/>
              <a:t>云原生监控框架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最少</a:t>
            </a:r>
            <a:r>
              <a:rPr lang="zh-CN" altLang="en-US" sz="1600" dirty="0">
                <a:solidFill>
                  <a:srgbClr val="00B0F0"/>
                </a:solidFill>
              </a:rPr>
              <a:t>仅需继承和修改三四十行代码</a:t>
            </a:r>
            <a:r>
              <a:rPr lang="zh-CN" altLang="en-US" sz="1600" dirty="0"/>
              <a:t>，即可在 </a:t>
            </a:r>
            <a:r>
              <a:rPr lang="en-US" altLang="zh-CN" sz="1600" dirty="0"/>
              <a:t>Eunomia </a:t>
            </a:r>
            <a:r>
              <a:rPr lang="zh-CN" altLang="en-US" sz="1600" dirty="0"/>
              <a:t>中基于 </a:t>
            </a:r>
            <a:r>
              <a:rPr lang="en-US" altLang="zh-CN" sz="1600" dirty="0" err="1"/>
              <a:t>libbpf</a:t>
            </a:r>
            <a:r>
              <a:rPr lang="en-US" altLang="zh-CN" sz="1600" dirty="0"/>
              <a:t>-bootstrap </a:t>
            </a:r>
            <a:r>
              <a:rPr lang="zh-CN" altLang="en-US" sz="1600" dirty="0"/>
              <a:t>脚手架添加</a:t>
            </a:r>
            <a:r>
              <a:rPr lang="zh-CN" altLang="en-US" sz="1600" dirty="0">
                <a:solidFill>
                  <a:srgbClr val="00B0F0"/>
                </a:solidFill>
              </a:rPr>
              <a:t>自定义 </a:t>
            </a:r>
            <a:r>
              <a:rPr lang="en-US" altLang="zh-CN" sz="1600" dirty="0" err="1">
                <a:solidFill>
                  <a:srgbClr val="00B0F0"/>
                </a:solidFill>
              </a:rPr>
              <a:t>ebpf</a:t>
            </a:r>
            <a:r>
              <a:rPr lang="en-US" altLang="zh-CN" sz="1600" dirty="0">
                <a:solidFill>
                  <a:srgbClr val="00B0F0"/>
                </a:solidFill>
              </a:rPr>
              <a:t> </a:t>
            </a:r>
            <a:r>
              <a:rPr lang="zh-CN" altLang="en-US" sz="1600" dirty="0">
                <a:solidFill>
                  <a:srgbClr val="00B0F0"/>
                </a:solidFill>
              </a:rPr>
              <a:t>追踪器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00B0F0"/>
                </a:solidFill>
              </a:rPr>
              <a:t>运行时安全监测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00B0F0"/>
                </a:solidFill>
              </a:rPr>
              <a:t>获取容器元信息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00B0F0"/>
                </a:solidFill>
              </a:rPr>
              <a:t>导出数据至 </a:t>
            </a:r>
            <a:r>
              <a:rPr lang="en-US" altLang="zh-CN" sz="1600" dirty="0" err="1">
                <a:solidFill>
                  <a:srgbClr val="00B0F0"/>
                </a:solidFill>
              </a:rPr>
              <a:t>prometheus</a:t>
            </a:r>
            <a:r>
              <a:rPr lang="en-US" altLang="zh-CN" sz="1600" dirty="0">
                <a:solidFill>
                  <a:srgbClr val="00B0F0"/>
                </a:solidFill>
              </a:rPr>
              <a:t> </a:t>
            </a:r>
            <a:r>
              <a:rPr lang="zh-CN" altLang="en-US" sz="1600" dirty="0">
                <a:solidFill>
                  <a:srgbClr val="00B0F0"/>
                </a:solidFill>
              </a:rPr>
              <a:t>和 </a:t>
            </a:r>
            <a:r>
              <a:rPr lang="en-US" altLang="zh-CN" sz="1600" dirty="0" err="1">
                <a:solidFill>
                  <a:srgbClr val="00B0F0"/>
                </a:solidFill>
              </a:rPr>
              <a:t>grafana</a:t>
            </a:r>
            <a:r>
              <a:rPr lang="zh-CN" altLang="en-US" sz="1600" dirty="0"/>
              <a:t>，实现</a:t>
            </a:r>
            <a:r>
              <a:rPr lang="zh-CN" altLang="en-US" sz="1600" dirty="0">
                <a:solidFill>
                  <a:srgbClr val="00B0F0"/>
                </a:solidFill>
              </a:rPr>
              <a:t>高效的时序数据存储和可视化</a:t>
            </a:r>
            <a:r>
              <a:rPr lang="zh-CN" altLang="en-US" sz="1600" dirty="0"/>
              <a:t>，轻松体验云原生监控；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提供了丰富的文档和开发教程，力求降低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程序的开发门槛；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9FA5F7-5C97-8CD8-3BDF-985300E4B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03" y="1033701"/>
            <a:ext cx="3653010" cy="35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71825" y="2056922"/>
            <a:ext cx="24003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项目设计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6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项目设计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45" y="794259"/>
            <a:ext cx="6642208" cy="38279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2263" y="4622198"/>
            <a:ext cx="283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Eunomia</a:t>
            </a:r>
            <a:r>
              <a:rPr lang="zh-CN" altLang="en-US" sz="1400" dirty="0"/>
              <a:t>架构图</a:t>
            </a:r>
            <a:endParaRPr lang="en-US" altLang="zh-CN" sz="1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201078" y="771674"/>
            <a:ext cx="2651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tracker 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30601" y="271039"/>
            <a:ext cx="20828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tracker</a:t>
            </a: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98178" y="1277782"/>
            <a:ext cx="7583296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I/O</a:t>
            </a:r>
            <a:r>
              <a:rPr lang="zh-CN" altLang="en-US" sz="1400" dirty="0"/>
              <a:t>，文件相关工具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files </a:t>
            </a:r>
            <a:r>
              <a:rPr lang="zh-CN" altLang="en-US" sz="1400" dirty="0"/>
              <a:t>追踪器，追踪文件读取以及写入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opensnoop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</a:t>
            </a:r>
            <a:r>
              <a:rPr lang="en-US" altLang="zh-CN" sz="1400" dirty="0"/>
              <a:t>open() </a:t>
            </a:r>
            <a:r>
              <a:rPr lang="zh-CN" altLang="en-US" sz="1400" dirty="0"/>
              <a:t>系统调用，获取打开文件信息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mountsnoop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追踪器，追踪文件系统的 </a:t>
            </a:r>
            <a:r>
              <a:rPr lang="en-US" altLang="zh-CN" sz="1400" dirty="0"/>
              <a:t>mount 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umount</a:t>
            </a:r>
            <a:r>
              <a:rPr lang="en-US" altLang="zh-CN" sz="1400" dirty="0"/>
              <a:t> </a:t>
            </a:r>
            <a:r>
              <a:rPr lang="zh-CN" altLang="en-US" sz="1400" dirty="0"/>
              <a:t>操作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syscall</a:t>
            </a:r>
            <a:r>
              <a:rPr lang="en-US" altLang="zh-CN" sz="1400" dirty="0"/>
              <a:t> </a:t>
            </a:r>
            <a:r>
              <a:rPr lang="zh-CN" altLang="en-US" sz="1400" dirty="0"/>
              <a:t>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syscall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追踪器，追踪系统中的 </a:t>
            </a:r>
            <a:r>
              <a:rPr lang="en-US" altLang="zh-CN" sz="1400" dirty="0" err="1"/>
              <a:t>syscall</a:t>
            </a:r>
            <a:r>
              <a:rPr lang="en-US" altLang="zh-CN" sz="1400" dirty="0"/>
              <a:t> </a:t>
            </a:r>
            <a:r>
              <a:rPr lang="zh-CN" altLang="en-US" sz="1400" dirty="0"/>
              <a:t>的计数统计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syscount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追踪器，追踪系统调用并统计时延</a:t>
            </a: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网络相关工具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+mn-ea"/>
              </a:rPr>
              <a:t>tcpconnect</a:t>
            </a:r>
            <a:r>
              <a:rPr lang="en-US" altLang="zh-CN" sz="14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追踪器，追踪</a:t>
            </a:r>
            <a:r>
              <a:rPr lang="en-US" altLang="zh-CN" sz="1400" dirty="0">
                <a:sym typeface="+mn-ea"/>
              </a:rPr>
              <a:t>TCP</a:t>
            </a:r>
            <a:r>
              <a:rPr lang="zh-CN" altLang="en-US" sz="1400" dirty="0">
                <a:sym typeface="+mn-ea"/>
              </a:rPr>
              <a:t>连接信息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+mn-ea"/>
              </a:rPr>
              <a:t>tcpconnlat</a:t>
            </a:r>
            <a:r>
              <a:rPr lang="en-US" altLang="zh-CN" sz="14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追踪器，追踪</a:t>
            </a:r>
            <a:r>
              <a:rPr lang="en-US" altLang="zh-CN" sz="1400" dirty="0">
                <a:sym typeface="+mn-ea"/>
              </a:rPr>
              <a:t>TCP</a:t>
            </a:r>
            <a:r>
              <a:rPr lang="zh-CN" altLang="en-US" sz="1400" dirty="0">
                <a:sym typeface="+mn-ea"/>
              </a:rPr>
              <a:t>连接延时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+mn-ea"/>
              </a:rPr>
              <a:t>tcprtt</a:t>
            </a:r>
            <a:r>
              <a:rPr lang="en-US" altLang="zh-CN" sz="14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追踪器，追踪</a:t>
            </a:r>
            <a:r>
              <a:rPr lang="en-US" altLang="zh-CN" sz="1400" dirty="0">
                <a:sym typeface="+mn-ea"/>
              </a:rPr>
              <a:t>TCP RTT</a:t>
            </a:r>
            <a:r>
              <a:rPr lang="zh-CN" altLang="en-US" sz="1400" dirty="0">
                <a:sym typeface="+mn-ea"/>
              </a:rPr>
              <a:t>，并绘制直方图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+mn-ea"/>
              </a:rPr>
              <a:t>bindsnoop</a:t>
            </a:r>
            <a:r>
              <a:rPr lang="en-US" altLang="zh-CN" sz="14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追踪器，跟踪执行</a:t>
            </a:r>
            <a:r>
              <a:rPr lang="en-US" altLang="zh-CN" sz="1400" dirty="0">
                <a:sym typeface="+mn-ea"/>
              </a:rPr>
              <a:t>socket bind</a:t>
            </a:r>
            <a:r>
              <a:rPr lang="zh-CN" altLang="en-US" sz="1400" dirty="0">
                <a:sym typeface="+mn-ea"/>
              </a:rPr>
              <a:t>内核函数</a:t>
            </a:r>
            <a:endParaRPr lang="en-US" altLang="zh-C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210703" y="782603"/>
            <a:ext cx="2651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tracker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30601" y="271039"/>
            <a:ext cx="20828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tracker</a:t>
            </a: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98178" y="1277782"/>
            <a:ext cx="75832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进程相关工具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Process </a:t>
            </a:r>
            <a:r>
              <a:rPr lang="zh-CN" altLang="en-US" sz="1400" dirty="0">
                <a:sym typeface="+mn-ea"/>
              </a:rPr>
              <a:t>追踪器，追踪进程执行与退出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+mn-ea"/>
              </a:rPr>
              <a:t>sigsnoop</a:t>
            </a:r>
            <a:r>
              <a:rPr lang="en-US" altLang="zh-CN" sz="14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追踪器，追踪进程收到的信号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安全相关工具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Capability </a:t>
            </a:r>
            <a:r>
              <a:rPr lang="zh-CN" altLang="en-US" sz="1400" dirty="0"/>
              <a:t>追踪器：追踪进程的 </a:t>
            </a:r>
            <a:r>
              <a:rPr lang="en-US" altLang="zh-CN" sz="1400" dirty="0"/>
              <a:t>capability </a:t>
            </a:r>
            <a:r>
              <a:rPr lang="zh-CN" altLang="en-US" sz="1400" dirty="0"/>
              <a:t>检查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内存相关工具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memleak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追踪器，追踪内存分配和释放请求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oomkill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追踪器，追踪因为内存耗尽而死亡的进程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特定函数相关工具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profile </a:t>
            </a:r>
            <a:r>
              <a:rPr lang="zh-CN" altLang="en-US" sz="1400" dirty="0"/>
              <a:t>追踪器，分析 </a:t>
            </a:r>
            <a:r>
              <a:rPr lang="en-US" altLang="zh-CN" sz="1400" dirty="0"/>
              <a:t>On-CPU </a:t>
            </a:r>
            <a:r>
              <a:rPr lang="zh-CN" altLang="en-US" sz="1400" dirty="0"/>
              <a:t>函数调用堆栈并生成火焰图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funclatency</a:t>
            </a:r>
            <a:r>
              <a:rPr lang="en-US" altLang="zh-CN" sz="1400" dirty="0"/>
              <a:t> </a:t>
            </a:r>
            <a:r>
              <a:rPr lang="zh-CN" altLang="en-US" sz="1400" dirty="0"/>
              <a:t>追踪器，获取函数执行时延，并以直方图进行展示</a:t>
            </a:r>
            <a:endParaRPr lang="en-US" altLang="zh-CN" sz="1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以上列举仅是部分</a:t>
            </a:r>
            <a:r>
              <a:rPr lang="zh-CN" altLang="en-US" sz="1400" dirty="0">
                <a:sym typeface="+mn-ea"/>
              </a:rPr>
              <a:t>追踪器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269401" y="271039"/>
            <a:ext cx="2605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轻量级：</a:t>
            </a:r>
            <a:r>
              <a:rPr lang="en-US" altLang="zh-CN" sz="28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libbpf</a:t>
            </a:r>
            <a:endParaRPr lang="en-US" altLang="zh-CN" sz="28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18160" y="1337310"/>
            <a:ext cx="82143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BCC 依靠运行时间汇编，将整个大型 LLVM/Clang 库带入并嵌入其中。这有许多后果，所有这些都不太理想：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- 编译过程中资源利用量大;</a:t>
            </a:r>
          </a:p>
          <a:p>
            <a:r>
              <a:rPr lang="zh-CN" altLang="en-US" sz="1400" dirty="0"/>
              <a:t>- 依赖于内核头包，该包必须安装在每个目标主机上;</a:t>
            </a:r>
          </a:p>
          <a:p>
            <a:endParaRPr lang="zh-CN" altLang="en-US" sz="1400" dirty="0"/>
          </a:p>
          <a:p>
            <a:r>
              <a:rPr lang="zh-CN" altLang="en-US" sz="1400" dirty="0"/>
              <a:t>文章BPF Portability and CO-RE 指出，为了提高BPF程序的便携性，即在不同内核版本上正常工作，而无需为每个特定内核重新编译的能力，社区提出了一个称为BPF CO-RE(Compile Once – Run Everywhere)的解决方案。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Libbpf+BPF CO-RE的理念是，BPF程序与任何"正常"用户空间程序没有太大区别：它们应该汇编成小型二进制文件，然后以紧凑的形式进行部署。Libbpf 扮演 BPF 程序装载机的角色，执行设置工作（重定位、加载和验证 BPF 程序、创建 BPF map、连接到 BPF 挂钩等），让开发人员只担心 BPF 程序的正确性和性能。这种方法将开销保持在最低水平，消除沉重的依赖关系，使整体开发人员体验更加愉快。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7092">
        <p14:conveyor dir="l"/>
      </p:transition>
    </mc:Choice>
    <mc:Fallback xmlns="">
      <p:transition spd="slow" advTm="4709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712992" y="794468"/>
            <a:ext cx="1176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CO-RE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179634" y="271039"/>
            <a:ext cx="2784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轻量级：</a:t>
            </a: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CO-RE</a:t>
            </a:r>
            <a:endParaRPr lang="zh-CN" altLang="en-US" sz="28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7700" y="1428750"/>
            <a:ext cx="7848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 dirty="0"/>
              <a:t>不想安装一大堆 BCC 或者 systemTap 的环境？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 dirty="0"/>
              <a:t>无法使用内核模块？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 dirty="0"/>
              <a:t>因为网络不好镜像拉不下来？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800" dirty="0"/>
              <a:t>得益于 Libbpf + BPF CO-RE（一次编译，到处运行）的强大性能，</a:t>
            </a:r>
            <a:r>
              <a:rPr lang="en-US" altLang="zh-CN" sz="1800" dirty="0"/>
              <a:t>Eunomia </a:t>
            </a:r>
            <a:r>
              <a:rPr lang="zh-CN" altLang="en-US" sz="1800" dirty="0"/>
              <a:t>仅需安装一个 agent 就可以收集这台主机相关的系统数据，最小仅需约 </a:t>
            </a:r>
            <a:r>
              <a:rPr lang="zh-CN" altLang="en-US" sz="1800" dirty="0">
                <a:highlight>
                  <a:srgbClr val="FFFF00"/>
                </a:highlight>
              </a:rPr>
              <a:t>4MB</a:t>
            </a:r>
            <a:r>
              <a:rPr lang="zh-CN" altLang="en-US" sz="1800" dirty="0"/>
              <a:t> 即可在支持的内核上或容器中启动跟踪，避免繁琐的依赖项和配置项；也可以通过镜像打包 Prometheus &amp; Grafana 等监控可视化工具, 一站式开箱即用；</a:t>
            </a:r>
            <a:endParaRPr lang="en-US" altLang="zh-CN" sz="1800" dirty="0"/>
          </a:p>
          <a:p>
            <a:r>
              <a:rPr lang="zh-CN" altLang="en-US" sz="1800" dirty="0"/>
              <a:t>实测在 </a:t>
            </a:r>
            <a:r>
              <a:rPr lang="en-US" altLang="zh-CN" sz="1800" dirty="0"/>
              <a:t>Eunomia </a:t>
            </a:r>
            <a:r>
              <a:rPr lang="zh-CN" altLang="en-US" sz="1800" dirty="0"/>
              <a:t>中约仅需 </a:t>
            </a:r>
            <a:r>
              <a:rPr lang="en-US" altLang="zh-CN" sz="1800" dirty="0">
                <a:highlight>
                  <a:srgbClr val="FFFF00"/>
                </a:highlight>
              </a:rPr>
              <a:t>100ms</a:t>
            </a:r>
            <a:r>
              <a:rPr lang="en-US" altLang="zh-CN" sz="1800" dirty="0"/>
              <a:t> </a:t>
            </a:r>
            <a:r>
              <a:rPr lang="zh-CN" altLang="en-US" sz="1800" dirty="0"/>
              <a:t>即可完成单一的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子程序的加载和启动；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61739" y="721360"/>
            <a:ext cx="8626881" cy="40132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直角三角形 19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7" y="596225"/>
            <a:ext cx="8626881" cy="413833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1715" y="596225"/>
            <a:ext cx="8676327" cy="41383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1" name="文本框 6"/>
          <p:cNvSpPr txBox="1">
            <a:spLocks noChangeArrowheads="1"/>
          </p:cNvSpPr>
          <p:nvPr/>
        </p:nvSpPr>
        <p:spPr bwMode="auto">
          <a:xfrm>
            <a:off x="1447333" y="1919282"/>
            <a:ext cx="11703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sp>
        <p:nvSpPr>
          <p:cNvPr id="83" name="椭圆 82"/>
          <p:cNvSpPr/>
          <p:nvPr/>
        </p:nvSpPr>
        <p:spPr>
          <a:xfrm>
            <a:off x="1053945" y="1898919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1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文本框 6"/>
          <p:cNvSpPr txBox="1">
            <a:spLocks noChangeArrowheads="1"/>
          </p:cNvSpPr>
          <p:nvPr/>
        </p:nvSpPr>
        <p:spPr bwMode="auto">
          <a:xfrm>
            <a:off x="4353093" y="1910392"/>
            <a:ext cx="1278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项目设计</a:t>
            </a:r>
          </a:p>
        </p:txBody>
      </p:sp>
      <p:sp>
        <p:nvSpPr>
          <p:cNvPr id="87" name="椭圆 86"/>
          <p:cNvSpPr/>
          <p:nvPr/>
        </p:nvSpPr>
        <p:spPr>
          <a:xfrm>
            <a:off x="3838082" y="1898804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3</a:t>
            </a:r>
          </a:p>
        </p:txBody>
      </p:sp>
      <p:sp>
        <p:nvSpPr>
          <p:cNvPr id="89" name="文本框 6"/>
          <p:cNvSpPr txBox="1">
            <a:spLocks noChangeArrowheads="1"/>
          </p:cNvSpPr>
          <p:nvPr/>
        </p:nvSpPr>
        <p:spPr bwMode="auto">
          <a:xfrm>
            <a:off x="1447227" y="3167612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项目目标</a:t>
            </a:r>
          </a:p>
        </p:txBody>
      </p:sp>
      <p:sp>
        <p:nvSpPr>
          <p:cNvPr id="91" name="椭圆 90"/>
          <p:cNvSpPr/>
          <p:nvPr/>
        </p:nvSpPr>
        <p:spPr>
          <a:xfrm>
            <a:off x="1053945" y="3146955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2</a:t>
            </a:r>
          </a:p>
        </p:txBody>
      </p:sp>
      <p:sp>
        <p:nvSpPr>
          <p:cNvPr id="93" name="文本框 6"/>
          <p:cNvSpPr txBox="1">
            <a:spLocks noChangeArrowheads="1"/>
          </p:cNvSpPr>
          <p:nvPr/>
        </p:nvSpPr>
        <p:spPr bwMode="auto">
          <a:xfrm>
            <a:off x="4353093" y="3172772"/>
            <a:ext cx="11283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sp>
        <p:nvSpPr>
          <p:cNvPr id="95" name="椭圆 94"/>
          <p:cNvSpPr/>
          <p:nvPr/>
        </p:nvSpPr>
        <p:spPr>
          <a:xfrm>
            <a:off x="3838082" y="3162195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4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156" name="文本框 1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874645" y="858520"/>
            <a:ext cx="3387725" cy="6400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3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cxnSp>
        <p:nvCxnSpPr>
          <p:cNvPr id="157" name="直接连接符 156"/>
          <p:cNvCxnSpPr/>
          <p:nvPr/>
        </p:nvCxnSpPr>
        <p:spPr>
          <a:xfrm>
            <a:off x="4428836" y="1498316"/>
            <a:ext cx="2863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16817" y="1910234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5</a:t>
            </a:r>
          </a:p>
        </p:txBody>
      </p:sp>
      <p:sp>
        <p:nvSpPr>
          <p:cNvPr id="4" name="椭圆 3"/>
          <p:cNvSpPr/>
          <p:nvPr/>
        </p:nvSpPr>
        <p:spPr>
          <a:xfrm>
            <a:off x="6416817" y="3147214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>
                <a:cs typeface="+mn-ea"/>
                <a:sym typeface="+mn-lt"/>
              </a:rPr>
              <a:t>6</a:t>
            </a: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6961505" y="1921510"/>
            <a:ext cx="13773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文档与测试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6961673" y="3174042"/>
            <a:ext cx="1278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179763" y="271039"/>
            <a:ext cx="2784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高性能、低开销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05790" y="1022032"/>
            <a:ext cx="7932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得益于 ebpf 的可编程特性，Eunomia 直接在内核中使用 eBPF 执行过滤、聚合、度量统计和直方图收集，避免向用户空间 agent 发送大量低信号事件，大大减少了系统的开销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例如，我们对 opensnoop、 tcpconn</a:t>
            </a:r>
            <a:r>
              <a:rPr lang="en-US" altLang="zh-CN" sz="1400" dirty="0" err="1"/>
              <a:t>ect</a:t>
            </a:r>
            <a:r>
              <a:rPr lang="zh-CN" altLang="en-US" sz="1400" dirty="0"/>
              <a:t>、syscall 等工具，都进行了更进一步的优化：在内核中根据</a:t>
            </a:r>
            <a:r>
              <a:rPr lang="zh-CN" altLang="en-US" sz="1400" b="1" dirty="0"/>
              <a:t>时间间隔、次数等特性来聚合</a:t>
            </a:r>
            <a:r>
              <a:rPr lang="zh-CN" altLang="en-US" sz="1400" dirty="0"/>
              <a:t>，避免频繁上报事件；尽可能在内核中根据</a:t>
            </a:r>
            <a:r>
              <a:rPr lang="zh-CN" altLang="en-US" sz="1400" b="1" dirty="0"/>
              <a:t>容器 </a:t>
            </a:r>
            <a:r>
              <a:rPr lang="en-US" altLang="zh-CN" sz="1400" b="1" dirty="0" err="1"/>
              <a:t>cgroups</a:t>
            </a:r>
            <a:r>
              <a:rPr lang="zh-CN" altLang="en-US" sz="1400" b="1" dirty="0"/>
              <a:t>、</a:t>
            </a:r>
            <a:r>
              <a:rPr lang="en-US" altLang="zh-CN" sz="1400" b="1" dirty="0" err="1"/>
              <a:t>pid</a:t>
            </a:r>
            <a:r>
              <a:rPr lang="en-US" altLang="zh-CN" sz="1400" b="1" dirty="0"/>
              <a:t> </a:t>
            </a:r>
            <a:r>
              <a:rPr lang="zh-CN" altLang="en-US" sz="1400" dirty="0"/>
              <a:t>等 </a:t>
            </a:r>
            <a:r>
              <a:rPr lang="en-US" altLang="zh-CN" sz="1400" dirty="0"/>
              <a:t>target </a:t>
            </a:r>
            <a:r>
              <a:rPr lang="zh-CN" altLang="en-US" sz="1400" dirty="0"/>
              <a:t>进行过滤；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/>
              <a:t>在内核和用户态之间使用</a:t>
            </a:r>
            <a:r>
              <a:rPr lang="zh-CN" altLang="en-US" sz="1400" b="1" dirty="0"/>
              <a:t>环形缓冲区</a:t>
            </a:r>
            <a:r>
              <a:rPr lang="zh-CN" altLang="en-US" sz="1400" dirty="0"/>
              <a:t>进行高效通信，避免</a:t>
            </a:r>
            <a:r>
              <a:rPr lang="zh-CN" altLang="en-US" sz="1400" b="1" dirty="0"/>
              <a:t>流量突增造成流水线堵塞</a:t>
            </a:r>
            <a:r>
              <a:rPr lang="zh-CN" altLang="en-US" sz="1400" dirty="0"/>
              <a:t>；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/>
              <a:t>使用了 C/C++ 高效的数据结构和多线程</a:t>
            </a:r>
            <a:r>
              <a:rPr lang="en-US" altLang="zh-CN" sz="1400" dirty="0"/>
              <a:t>/</a:t>
            </a:r>
            <a:r>
              <a:rPr lang="zh-CN" altLang="en-US" sz="1400" dirty="0"/>
              <a:t>多进程分析处理，以提供高效和快速的数据收集手段；</a:t>
            </a:r>
            <a:endParaRPr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/>
              <a:t>使用了</a:t>
            </a:r>
            <a:endParaRPr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63" y="3495858"/>
            <a:ext cx="5183830" cy="12178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FC33C4-BDB0-1D94-83D3-E9F3CBD98333}"/>
              </a:ext>
            </a:extLst>
          </p:cNvPr>
          <p:cNvSpPr txBox="1"/>
          <p:nvPr/>
        </p:nvSpPr>
        <p:spPr>
          <a:xfrm>
            <a:off x="929166" y="3443082"/>
            <a:ext cx="1935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在大多数使用情况下仅使用</a:t>
            </a:r>
            <a:r>
              <a:rPr lang="zh-CN" altLang="en-US" sz="1600" dirty="0">
                <a:solidFill>
                  <a:srgbClr val="C00000"/>
                </a:solidFill>
              </a:rPr>
              <a:t>2</a:t>
            </a:r>
            <a:r>
              <a:rPr lang="en-US" altLang="zh-CN" sz="1600" dirty="0">
                <a:solidFill>
                  <a:srgbClr val="C00000"/>
                </a:solidFill>
              </a:rPr>
              <a:t>-3</a:t>
            </a:r>
            <a:r>
              <a:rPr lang="zh-CN" altLang="en-US" sz="1600" dirty="0">
                <a:solidFill>
                  <a:srgbClr val="C00000"/>
                </a:solidFill>
              </a:rPr>
              <a:t>% </a:t>
            </a:r>
            <a:r>
              <a:rPr lang="zh-CN" altLang="en-US" sz="1200" dirty="0"/>
              <a:t>的 CPU 和少量内存，开启基础的数个</a:t>
            </a:r>
            <a:r>
              <a:rPr lang="en-US" altLang="zh-CN" sz="1200" dirty="0"/>
              <a:t>tracker</a:t>
            </a:r>
            <a:r>
              <a:rPr lang="zh-CN" altLang="en-US" sz="1200" dirty="0"/>
              <a:t>（</a:t>
            </a:r>
            <a:r>
              <a:rPr lang="en-US" altLang="zh-CN" sz="1200" dirty="0" err="1"/>
              <a:t>tcp</a:t>
            </a:r>
            <a:r>
              <a:rPr lang="zh-CN" altLang="en-US" sz="1200" dirty="0"/>
              <a:t>、</a:t>
            </a:r>
            <a:r>
              <a:rPr lang="en-US" altLang="zh-CN" sz="1200" dirty="0"/>
              <a:t>files</a:t>
            </a:r>
            <a:r>
              <a:rPr lang="zh-CN" altLang="en-US" sz="1200" dirty="0"/>
              <a:t>、</a:t>
            </a:r>
            <a:r>
              <a:rPr lang="en-US" altLang="zh-CN" sz="1200" dirty="0"/>
              <a:t>process</a:t>
            </a:r>
            <a:r>
              <a:rPr lang="zh-CN" altLang="en-US" sz="1200" dirty="0"/>
              <a:t>等）内存占用仅</a:t>
            </a:r>
            <a:r>
              <a:rPr lang="en-US" altLang="zh-CN" sz="1400" dirty="0">
                <a:solidFill>
                  <a:srgbClr val="C00000"/>
                </a:solidFill>
              </a:rPr>
              <a:t>50MB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527940" y="3446142"/>
            <a:ext cx="15043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seccomp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758316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安全加固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7940" y="4010536"/>
            <a:ext cx="784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实现基于黑白名单的方式限制容器</a:t>
            </a:r>
            <a:r>
              <a:rPr lang="en-US" altLang="zh-CN" sz="1800" dirty="0"/>
              <a:t>/</a:t>
            </a:r>
            <a:r>
              <a:rPr lang="zh-CN" altLang="en-US" sz="1800" dirty="0"/>
              <a:t>进程的系统调用</a:t>
            </a:r>
          </a:p>
        </p:txBody>
      </p:sp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527940" y="2532512"/>
            <a:ext cx="175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capabilites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940" y="3055878"/>
            <a:ext cx="6492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/>
              <a:t>实现对容器</a:t>
            </a:r>
            <a:r>
              <a:rPr lang="en-US" altLang="zh-CN" sz="1800" dirty="0"/>
              <a:t>capabilities</a:t>
            </a:r>
            <a:r>
              <a:rPr lang="zh-CN" altLang="en-US" sz="1800" dirty="0"/>
              <a:t>权限的监控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7940" y="995451"/>
            <a:ext cx="803153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安全分析和告警</a:t>
            </a:r>
          </a:p>
          <a:p>
            <a:endParaRPr lang="zh-CN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在可观测性事件的基础上，实现了基于规则识别的安全分析、告警功能：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e.g. 1</a:t>
            </a:r>
            <a:r>
              <a:rPr lang="zh-CN" altLang="en-US" dirty="0"/>
              <a:t>：</a:t>
            </a:r>
            <a:r>
              <a:rPr lang="en-US" altLang="zh-CN" dirty="0" err="1"/>
              <a:t>打开</a:t>
            </a:r>
            <a:r>
              <a:rPr lang="en-US" altLang="zh-CN" dirty="0"/>
              <a:t> /</a:t>
            </a:r>
            <a:r>
              <a:rPr lang="en-US" altLang="zh-CN" dirty="0" err="1"/>
              <a:t>etc</a:t>
            </a:r>
            <a:r>
              <a:rPr lang="en-US" altLang="zh-CN" dirty="0"/>
              <a:t>/passwd </a:t>
            </a:r>
            <a:r>
              <a:rPr lang="zh-CN" altLang="en-US" dirty="0"/>
              <a:t>路径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e.g. 2</a:t>
            </a:r>
            <a:r>
              <a:rPr lang="zh-CN" altLang="en-US" dirty="0"/>
              <a:t>：启动 </a:t>
            </a:r>
            <a:r>
              <a:rPr lang="en-US" altLang="zh-CN" dirty="0"/>
              <a:t>/</a:t>
            </a:r>
            <a:r>
              <a:rPr lang="zh-CN" altLang="en-US" dirty="0"/>
              <a:t>bin/sh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479854" y="745042"/>
            <a:ext cx="2969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模块化与可扩展设计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86798" y="271039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扩展性设计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33737193"/>
              </p:ext>
            </p:extLst>
          </p:nvPr>
        </p:nvGraphicFramePr>
        <p:xfrm>
          <a:off x="891103" y="1280926"/>
          <a:ext cx="7261495" cy="2405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891102" y="3796413"/>
            <a:ext cx="73885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      目前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Eunomia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已经修改、完善集成了许多 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bcc/</a:t>
            </a:r>
            <a:r>
              <a:rPr lang="en-US" altLang="zh-CN" sz="16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libbpf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-tools 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中的工具和自定义工具，并且对部分工具存在的问题进行了改进，也对上游社区进行了反馈和贡献。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598178" y="816117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配置分发、热插拔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86798" y="271039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扩展性设计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98178" y="1277782"/>
            <a:ext cx="7583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       Eunomia </a:t>
            </a:r>
            <a:r>
              <a:rPr lang="zh-CN" altLang="en-US" sz="1400" dirty="0"/>
              <a:t>支持以服务的方式启动，对外提供 </a:t>
            </a:r>
            <a:r>
              <a:rPr lang="en-US" altLang="zh-CN" sz="1400" dirty="0"/>
              <a:t>HTTP API</a:t>
            </a:r>
            <a:r>
              <a:rPr lang="zh-CN" altLang="en-US" sz="1400" dirty="0"/>
              <a:t>，可以实现自定义插件、已经集成的追踪器的配置分发和热插拔，其</a:t>
            </a:r>
            <a:r>
              <a:rPr lang="en-US" altLang="zh-CN" sz="1400" dirty="0"/>
              <a:t>API</a:t>
            </a:r>
            <a:r>
              <a:rPr lang="zh-CN" altLang="en-US" sz="1400" dirty="0"/>
              <a:t>代码如下所示。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8" y="1944302"/>
            <a:ext cx="4848428" cy="26339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57369" y="2474435"/>
            <a:ext cx="20219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Eunomia </a:t>
            </a:r>
            <a:r>
              <a:rPr lang="zh-CN" altLang="en-US" sz="1400" dirty="0"/>
              <a:t>支持以服务的方式启动，对外提供 </a:t>
            </a:r>
            <a:r>
              <a:rPr lang="en-US" altLang="zh-CN" sz="1400" dirty="0"/>
              <a:t>HTTP API</a:t>
            </a:r>
            <a:r>
              <a:rPr lang="zh-CN" altLang="en-US" sz="1400" dirty="0"/>
              <a:t>，可以实现自定义插件、配置分发和热插拔</a:t>
            </a:r>
            <a:endParaRPr lang="en-US" altLang="zh-CN" sz="14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86798" y="271039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扩展性设计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>
            <a:extLst>
              <a:ext uri="{FF2B5EF4-FFF2-40B4-BE49-F238E27FC236}">
                <a16:creationId xmlns:a16="http://schemas.microsoft.com/office/drawing/2014/main" id="{E9CA22C3-60F4-C3BB-1C10-CC9D2D1FE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69" y="818326"/>
            <a:ext cx="6372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热更新：极少的辅助函数，极大提升开发效率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3F0D78-9E3C-D7FF-B332-DCFF8F5A899F}"/>
              </a:ext>
            </a:extLst>
          </p:cNvPr>
          <p:cNvSpPr/>
          <p:nvPr/>
        </p:nvSpPr>
        <p:spPr>
          <a:xfrm>
            <a:off x="3998671" y="1271586"/>
            <a:ext cx="43792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对于通用的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追踪器，在我们提供的模板的帮助下，仅需额外添加几行代码，就能完成所需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程序的加载和编码，通过</a:t>
            </a:r>
            <a:r>
              <a:rPr lang="en-US" altLang="zh-CN" sz="2000" dirty="0"/>
              <a:t> API </a:t>
            </a:r>
            <a:r>
              <a:rPr lang="zh-CN" altLang="en-US" sz="2000" dirty="0"/>
              <a:t>请求进行热更新：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可以极大地提升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程序的开发速度；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更专注于核心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代码的开发</a:t>
            </a:r>
            <a:endParaRPr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3E76F5-2536-C4DB-E949-9D54B9C1B608}"/>
              </a:ext>
            </a:extLst>
          </p:cNvPr>
          <p:cNvSpPr txBox="1"/>
          <p:nvPr/>
        </p:nvSpPr>
        <p:spPr>
          <a:xfrm>
            <a:off x="3586797" y="4595574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https://github.com/yunwei37/Eunomia/blob/master/bpftools/client-template/client.cpp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29EF82-A7F5-ABD0-0D71-830B5B27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69" y="1965845"/>
            <a:ext cx="3454773" cy="1627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86798" y="271039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扩展性设计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>
            <a:extLst>
              <a:ext uri="{FF2B5EF4-FFF2-40B4-BE49-F238E27FC236}">
                <a16:creationId xmlns:a16="http://schemas.microsoft.com/office/drawing/2014/main" id="{E9CA22C3-60F4-C3BB-1C10-CC9D2D1FE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19" y="809922"/>
            <a:ext cx="33938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代码分发、热更新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0B7887-483A-8A50-3CB4-3EC0B7E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5" y="1348633"/>
            <a:ext cx="2809965" cy="31876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B3F0D78-9E3C-D7FF-B332-DCFF8F5A899F}"/>
              </a:ext>
            </a:extLst>
          </p:cNvPr>
          <p:cNvSpPr/>
          <p:nvPr/>
        </p:nvSpPr>
        <p:spPr>
          <a:xfrm>
            <a:off x="3998671" y="1271587"/>
            <a:ext cx="37009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基于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程序本身的结构特性和  </a:t>
            </a:r>
            <a:r>
              <a:rPr lang="en-US" altLang="zh-CN" sz="1400" dirty="0"/>
              <a:t>CO-RE </a:t>
            </a:r>
            <a:r>
              <a:rPr lang="zh-CN" altLang="en-US" sz="1400" dirty="0"/>
              <a:t>的重定位的能力，我们可以做到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代码通过 </a:t>
            </a:r>
            <a:r>
              <a:rPr lang="en-US" altLang="zh-CN" sz="1400" dirty="0"/>
              <a:t>http API </a:t>
            </a:r>
            <a:r>
              <a:rPr lang="zh-CN" altLang="en-US" sz="1400" dirty="0"/>
              <a:t>进行分发、热更新：</a:t>
            </a:r>
            <a:endParaRPr lang="en-US" altLang="zh-CN" sz="1400" dirty="0"/>
          </a:p>
          <a:p>
            <a:endParaRPr lang="en-US" altLang="zh-CN" sz="1400" dirty="0"/>
          </a:p>
          <a:p>
            <a:pPr marL="342900" indent="-342900">
              <a:buAutoNum type="arabicPeriod"/>
            </a:pPr>
            <a:r>
              <a:rPr lang="zh-CN" altLang="en-US" sz="1400" dirty="0"/>
              <a:t>在本地通过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eunomia</a:t>
            </a:r>
            <a:r>
              <a:rPr lang="en-US" altLang="zh-CN" sz="1400" dirty="0"/>
              <a:t> </a:t>
            </a:r>
            <a:r>
              <a:rPr lang="zh-CN" altLang="en-US" sz="1400" dirty="0"/>
              <a:t>给定的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程序脚手架进行编译，生成对应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程序的 字节码和元信息；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/>
              <a:t>Client </a:t>
            </a:r>
            <a:r>
              <a:rPr lang="zh-CN" altLang="en-US" sz="1400" dirty="0"/>
              <a:t>通过 </a:t>
            </a:r>
            <a:r>
              <a:rPr lang="en-US" altLang="zh-CN" sz="1400" dirty="0"/>
              <a:t>http RESTful API </a:t>
            </a:r>
            <a:r>
              <a:rPr lang="zh-CN" altLang="en-US" sz="1400" dirty="0"/>
              <a:t>将编译完成的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字节码、和对应的元信息直接推送给 </a:t>
            </a:r>
            <a:r>
              <a:rPr lang="en-US" altLang="zh-CN" sz="1400" dirty="0" err="1"/>
              <a:t>eunomia</a:t>
            </a:r>
            <a:r>
              <a:rPr lang="en-US" altLang="zh-CN" sz="1400" dirty="0"/>
              <a:t> </a:t>
            </a:r>
            <a:r>
              <a:rPr lang="zh-CN" altLang="en-US" sz="1400" dirty="0"/>
              <a:t>运行时；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/>
              <a:t>Eunomia </a:t>
            </a:r>
            <a:r>
              <a:rPr lang="zh-CN" altLang="en-US" sz="1400" dirty="0"/>
              <a:t>运行时直接使用编译好的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程序热更新注入内核；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实测仅需 </a:t>
            </a:r>
            <a:r>
              <a:rPr lang="en-US" altLang="zh-CN" sz="1400" b="1" dirty="0">
                <a:solidFill>
                  <a:srgbClr val="C00000"/>
                </a:solidFill>
              </a:rPr>
              <a:t>100+ms </a:t>
            </a:r>
            <a:r>
              <a:rPr lang="zh-CN" altLang="en-US" sz="1400" dirty="0"/>
              <a:t>和 </a:t>
            </a:r>
            <a:r>
              <a:rPr lang="zh-CN" altLang="en-US" sz="1400" b="1" dirty="0">
                <a:solidFill>
                  <a:srgbClr val="C00000"/>
                </a:solidFill>
              </a:rPr>
              <a:t>数</a:t>
            </a:r>
            <a:r>
              <a:rPr lang="en-US" altLang="zh-CN" sz="1400" b="1" dirty="0">
                <a:solidFill>
                  <a:srgbClr val="C00000"/>
                </a:solidFill>
              </a:rPr>
              <a:t>kb </a:t>
            </a:r>
            <a:r>
              <a:rPr lang="zh-CN" altLang="en-US" sz="1400" dirty="0"/>
              <a:t>的请求包即可在生产环境完成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程序的部署启动；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3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036965" y="271039"/>
            <a:ext cx="30700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代码分发、热更新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>
            <a:extLst>
              <a:ext uri="{FF2B5EF4-FFF2-40B4-BE49-F238E27FC236}">
                <a16:creationId xmlns:a16="http://schemas.microsoft.com/office/drawing/2014/main" id="{E9CA22C3-60F4-C3BB-1C10-CC9D2D1FE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06" y="866327"/>
            <a:ext cx="3894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2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代码分发、热更新的特性：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3F0D78-9E3C-D7FF-B332-DCFF8F5A899F}"/>
              </a:ext>
            </a:extLst>
          </p:cNvPr>
          <p:cNvSpPr/>
          <p:nvPr/>
        </p:nvSpPr>
        <p:spPr>
          <a:xfrm>
            <a:off x="641107" y="1338505"/>
            <a:ext cx="836716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优势：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将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程序的开发和部署运行解耦；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仅需网络的传输延时和 </a:t>
            </a:r>
            <a:r>
              <a:rPr lang="en-US" altLang="zh-CN" sz="1600" dirty="0" err="1"/>
              <a:t>libbpf</a:t>
            </a:r>
            <a:r>
              <a:rPr lang="en-US" altLang="zh-CN" sz="1600" dirty="0"/>
              <a:t> </a:t>
            </a:r>
            <a:r>
              <a:rPr lang="zh-CN" altLang="en-US" sz="1600" dirty="0"/>
              <a:t>重定位、内核验证即可启动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程序；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通过 </a:t>
            </a:r>
            <a:r>
              <a:rPr lang="en-US" altLang="zh-CN" sz="1600" dirty="0"/>
              <a:t>http RESTful </a:t>
            </a:r>
            <a:r>
              <a:rPr lang="zh-CN" altLang="en-US" sz="1600" dirty="0"/>
              <a:t>接口进行请求，便于插件和二次扩展；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仅需一个 </a:t>
            </a:r>
            <a:r>
              <a:rPr lang="en-US" altLang="zh-CN" sz="1600" dirty="0" err="1"/>
              <a:t>eunomia</a:t>
            </a:r>
            <a:r>
              <a:rPr lang="en-US" altLang="zh-CN" sz="1600" dirty="0"/>
              <a:t> runtime </a:t>
            </a:r>
            <a:r>
              <a:rPr lang="zh-CN" altLang="en-US" sz="1600" dirty="0"/>
              <a:t>，体积非常小，在新内核版本上不需要其他依赖；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可以更换内核跟踪点或 </a:t>
            </a:r>
            <a:r>
              <a:rPr lang="en-US" altLang="zh-CN" sz="1600" dirty="0"/>
              <a:t>hook </a:t>
            </a:r>
            <a:r>
              <a:rPr lang="zh-CN" altLang="en-US" sz="1600" dirty="0"/>
              <a:t>函数；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和内核版本无关；</a:t>
            </a:r>
            <a:endParaRPr lang="en-US" altLang="zh-CN" sz="1600" dirty="0"/>
          </a:p>
          <a:p>
            <a:r>
              <a:rPr lang="zh-CN" altLang="en-US" sz="1800" dirty="0"/>
              <a:t>待改进：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目前还不能动态更改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程序挂载点数量（还需要进一步对 </a:t>
            </a:r>
            <a:r>
              <a:rPr lang="en-US" altLang="zh-CN" sz="1600" dirty="0" err="1"/>
              <a:t>libbpf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codegen</a:t>
            </a:r>
            <a:r>
              <a:rPr lang="en-US" altLang="zh-CN" sz="1600" dirty="0"/>
              <a:t> </a:t>
            </a:r>
            <a:r>
              <a:rPr lang="zh-CN" altLang="en-US" sz="1600" dirty="0"/>
              <a:t>进行深度改进），当前采用提供一些预编译模板的方式；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在开发时需要使用 </a:t>
            </a:r>
            <a:r>
              <a:rPr lang="en-US" altLang="zh-CN" sz="1600" dirty="0" err="1"/>
              <a:t>libbpf</a:t>
            </a:r>
            <a:r>
              <a:rPr lang="en-US" altLang="zh-CN" sz="1600" dirty="0"/>
              <a:t>-bootstrap </a:t>
            </a:r>
            <a:r>
              <a:rPr lang="zh-CN" altLang="en-US" sz="1600" dirty="0"/>
              <a:t>脚手架（可以通过远程编译进一步简化）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需要预先实现有用户态的</a:t>
            </a:r>
            <a:r>
              <a:rPr lang="en-US" altLang="zh-CN" sz="1600" dirty="0"/>
              <a:t>c</a:t>
            </a:r>
            <a:r>
              <a:rPr lang="zh-CN" altLang="en-US" sz="1600" dirty="0"/>
              <a:t>代码对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程序进行解析（可以通过使用 </a:t>
            </a:r>
            <a:r>
              <a:rPr lang="en-US" altLang="zh-CN" sz="1600" dirty="0" err="1"/>
              <a:t>lua</a:t>
            </a:r>
            <a:r>
              <a:rPr lang="zh-CN" altLang="en-US" sz="1600" dirty="0"/>
              <a:t>、</a:t>
            </a:r>
            <a:r>
              <a:rPr lang="en-US" altLang="zh-CN" sz="1600" dirty="0"/>
              <a:t>python </a:t>
            </a:r>
            <a:r>
              <a:rPr lang="zh-CN" altLang="en-US" sz="1600" dirty="0"/>
              <a:t>等非预编译脚本语言，随请求发布进行解决）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32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BF29D9-588D-FBD1-86D2-87B5D9E0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0F3144-54A4-D008-5160-FD55A427B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965" y="271039"/>
            <a:ext cx="30700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代码分发、热更新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FF644D-3FB4-28D2-98B7-761F8ADCE993}"/>
              </a:ext>
            </a:extLst>
          </p:cNvPr>
          <p:cNvSpPr txBox="1"/>
          <p:nvPr/>
        </p:nvSpPr>
        <p:spPr>
          <a:xfrm>
            <a:off x="550069" y="964409"/>
            <a:ext cx="81152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和其他方式比较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对比 </a:t>
            </a:r>
            <a:r>
              <a:rPr lang="en-US" altLang="zh-CN" sz="2000" dirty="0"/>
              <a:t>BCC </a:t>
            </a:r>
            <a:r>
              <a:rPr lang="zh-CN" altLang="en-US" sz="2000" dirty="0"/>
              <a:t>等工具：</a:t>
            </a:r>
            <a:r>
              <a:rPr lang="zh-CN" altLang="en-US" sz="2000" dirty="0">
                <a:solidFill>
                  <a:srgbClr val="00B050"/>
                </a:solidFill>
              </a:rPr>
              <a:t>不存在部署依赖 </a:t>
            </a:r>
            <a:r>
              <a:rPr lang="en-US" altLang="zh-CN" sz="2000" dirty="0">
                <a:solidFill>
                  <a:srgbClr val="00B050"/>
                </a:solidFill>
              </a:rPr>
              <a:t>Clang/LLVM </a:t>
            </a:r>
            <a:r>
              <a:rPr lang="zh-CN" altLang="en-US" sz="2000" dirty="0">
                <a:solidFill>
                  <a:srgbClr val="00B050"/>
                </a:solidFill>
              </a:rPr>
              <a:t>等库</a:t>
            </a:r>
            <a:r>
              <a:rPr lang="zh-CN" altLang="en-US" sz="2000" dirty="0"/>
              <a:t>和每次运行都要执行 </a:t>
            </a:r>
            <a:r>
              <a:rPr lang="en-US" altLang="zh-CN" sz="2000" dirty="0"/>
              <a:t>Clang/LLVM </a:t>
            </a:r>
            <a:r>
              <a:rPr lang="zh-CN" altLang="en-US" sz="2000" dirty="0"/>
              <a:t>编译，严重消耗 </a:t>
            </a:r>
            <a:r>
              <a:rPr lang="en-US" altLang="zh-CN" sz="2000" dirty="0"/>
              <a:t>CPU</a:t>
            </a:r>
            <a:r>
              <a:rPr lang="zh-CN" altLang="en-US" sz="2000" dirty="0"/>
              <a:t>、内存等资源等问题；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对比于传统的通过镜像分发或通过二进制分发 </a:t>
            </a:r>
            <a:r>
              <a:rPr lang="en-US" altLang="zh-CN" sz="2000" dirty="0"/>
              <a:t>CO-RE </a:t>
            </a:r>
            <a:r>
              <a:rPr lang="zh-CN" altLang="en-US" sz="2000" dirty="0"/>
              <a:t>程序：分发速度和启动速度</a:t>
            </a:r>
            <a:r>
              <a:rPr lang="zh-CN" altLang="en-US" sz="2000" dirty="0">
                <a:solidFill>
                  <a:srgbClr val="00B050"/>
                </a:solidFill>
              </a:rPr>
              <a:t>极快</a:t>
            </a:r>
            <a:r>
              <a:rPr lang="zh-CN" altLang="en-US" sz="2000" dirty="0"/>
              <a:t>：不需要启动容器、容器调度；不需要进行</a:t>
            </a:r>
            <a:r>
              <a:rPr lang="zh-CN" altLang="en-US" sz="2000" dirty="0">
                <a:solidFill>
                  <a:srgbClr val="00B050"/>
                </a:solidFill>
              </a:rPr>
              <a:t>停机更新和重启</a:t>
            </a:r>
            <a:r>
              <a:rPr lang="zh-CN" altLang="en-US" sz="2000" dirty="0"/>
              <a:t>，不需要其他的辅助工具、函数或脚本；生产环境中不需要任何编译环境；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本地需要编写的和 </a:t>
            </a:r>
            <a:r>
              <a:rPr lang="en-US" altLang="zh-CN" sz="2000" dirty="0" err="1"/>
              <a:t>ebpf</a:t>
            </a:r>
            <a:r>
              <a:rPr lang="en-US" altLang="zh-CN" sz="2000" dirty="0"/>
              <a:t> </a:t>
            </a:r>
            <a:r>
              <a:rPr lang="zh-CN" altLang="en-US" sz="2000" dirty="0"/>
              <a:t>无关的加载代码</a:t>
            </a:r>
            <a:r>
              <a:rPr lang="zh-CN" altLang="en-US" sz="2000" dirty="0">
                <a:solidFill>
                  <a:srgbClr val="00B050"/>
                </a:solidFill>
              </a:rPr>
              <a:t>极少</a:t>
            </a:r>
            <a:r>
              <a:rPr lang="zh-CN" altLang="en-US" sz="2000" dirty="0"/>
              <a:t>，可以使用通用的模板解决绝大多数需求；</a:t>
            </a:r>
            <a:endParaRPr lang="en-US" altLang="zh-CN" sz="2000" dirty="0"/>
          </a:p>
          <a:p>
            <a:endParaRPr lang="en-US" altLang="zh-CN" sz="2000" dirty="0">
              <a:solidFill>
                <a:prstClr val="black"/>
              </a:solidFill>
              <a:latin typeface="Arial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3518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BF29D9-588D-FBD1-86D2-87B5D9E0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0F3144-54A4-D008-5160-FD55A427B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965" y="271039"/>
            <a:ext cx="30700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代码分发、热更新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FF644D-3FB4-28D2-98B7-761F8ADCE993}"/>
              </a:ext>
            </a:extLst>
          </p:cNvPr>
          <p:cNvSpPr txBox="1"/>
          <p:nvPr/>
        </p:nvSpPr>
        <p:spPr>
          <a:xfrm>
            <a:off x="550069" y="964409"/>
            <a:ext cx="8115299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Arial"/>
                <a:ea typeface="黑体" panose="02010609060101010101" pitchFamily="49" charset="-122"/>
              </a:rPr>
              <a:t>应用场景和未来的改进方向：</a:t>
            </a:r>
            <a:endParaRPr lang="en-US" altLang="zh-CN" sz="2400" dirty="0">
              <a:solidFill>
                <a:prstClr val="black"/>
              </a:solidFill>
              <a:latin typeface="Arial"/>
              <a:ea typeface="黑体" panose="02010609060101010101" pitchFamily="49" charset="-122"/>
            </a:endParaRPr>
          </a:p>
          <a:p>
            <a:endParaRPr lang="en-US" altLang="zh-CN" sz="2400" dirty="0">
              <a:solidFill>
                <a:prstClr val="black"/>
              </a:solidFill>
              <a:latin typeface="Arial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onsolas" panose="020B0609020204030204" pitchFamily="49" charset="0"/>
              </a:rPr>
              <a:t>让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程序可以在</a:t>
            </a:r>
            <a:r>
              <a:rPr lang="zh-CN" altLang="en-US" sz="1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远程机器上编译再分发到本地运行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；或者本地编译好直接</a:t>
            </a:r>
            <a:r>
              <a:rPr lang="zh-CN" altLang="en-US" sz="1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通过 </a:t>
            </a:r>
            <a:r>
              <a:rPr lang="en-US" altLang="zh-CN" sz="1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RESTful API </a:t>
            </a:r>
            <a:r>
              <a:rPr lang="zh-CN" altLang="en-US" sz="1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在大规模集群上一键部署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effectLst/>
                <a:latin typeface="Consolas" panose="020B0609020204030204" pitchFamily="49" charset="0"/>
              </a:rPr>
              <a:t>只需要安装一个小的运行时，或者在应用程序中嵌入一个小的模块（类似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lua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虚拟机一样），有一个通用的 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API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接口，再加上一个插件应用商店或者市场，只需要在浏览器中点击一下链接，就能在本地启动一个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应用，或者给一个现有的服务接入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的超能力，不需要停机重启，就能一键更换可观测性插件；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effectLst/>
                <a:latin typeface="Consolas" panose="020B0609020204030204" pitchFamily="49" charset="0"/>
              </a:rPr>
              <a:t>每个人都可以通过链接自由地分享自己写好的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程序和编译好的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代码，甚至可以通过聊天窗口直接发送编译好的程序代码，复制粘贴一下即可运行，不需要任何的编译依赖；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3054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53131" y="2097623"/>
            <a:ext cx="24003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412102" y="2009111"/>
            <a:ext cx="24003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607" y="870976"/>
            <a:ext cx="50668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 </a:t>
            </a:r>
            <a:r>
              <a:rPr lang="en-US" altLang="zh-CN" b="1" dirty="0" err="1"/>
              <a:t>pid</a:t>
            </a:r>
            <a:r>
              <a:rPr lang="en-US" altLang="zh-CN" b="1" dirty="0"/>
              <a:t> </a:t>
            </a:r>
            <a:r>
              <a:rPr lang="zh-CN" altLang="en-US" b="1" dirty="0"/>
              <a:t>、文件名称关联的文件读写统计</a:t>
            </a:r>
            <a:endParaRPr lang="en-US" altLang="zh-CN" b="1" dirty="0"/>
          </a:p>
        </p:txBody>
      </p:sp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793115" y="1247775"/>
            <a:ext cx="7781290" cy="29013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5" y="717550"/>
            <a:ext cx="7874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 </a:t>
            </a:r>
            <a:r>
              <a:rPr lang="en-US" altLang="zh-CN" b="1" dirty="0" err="1"/>
              <a:t>Promtheus</a:t>
            </a:r>
            <a:r>
              <a:rPr lang="en-US" altLang="zh-CN" b="1" dirty="0"/>
              <a:t> </a:t>
            </a:r>
            <a:r>
              <a:rPr lang="zh-CN" altLang="en-US" b="1" dirty="0"/>
              <a:t>上展示和容器信息关联的 </a:t>
            </a:r>
            <a:r>
              <a:rPr lang="en-US" altLang="zh-CN" b="1" dirty="0" err="1"/>
              <a:t>tcp</a:t>
            </a:r>
            <a:r>
              <a:rPr lang="en-US" altLang="zh-CN" b="1" dirty="0"/>
              <a:t> </a:t>
            </a:r>
            <a:r>
              <a:rPr lang="zh-CN" altLang="en-US" b="1" dirty="0"/>
              <a:t>连接延时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" y="1099632"/>
            <a:ext cx="8517255" cy="29442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701165" y="1093470"/>
            <a:ext cx="6149340" cy="338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26745" y="717550"/>
            <a:ext cx="23469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进程间信号信息收集</a:t>
            </a:r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5" y="717550"/>
            <a:ext cx="2346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进程间信号信息收集</a:t>
            </a:r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595120" y="1144270"/>
            <a:ext cx="5567680" cy="35617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6751" y="866798"/>
            <a:ext cx="23469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tcp</a:t>
            </a:r>
            <a:r>
              <a:rPr lang="en-US" altLang="zh-CN" b="1" dirty="0"/>
              <a:t> </a:t>
            </a:r>
            <a:r>
              <a:rPr lang="zh-CN" altLang="en-US" b="1" dirty="0"/>
              <a:t>连接计数</a:t>
            </a:r>
            <a:endParaRPr lang="en-US" altLang="zh-CN" b="1" dirty="0"/>
          </a:p>
        </p:txBody>
      </p:sp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562610" y="1802765"/>
            <a:ext cx="8056880" cy="17811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4" y="1070698"/>
            <a:ext cx="80886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</a:t>
            </a:r>
            <a:r>
              <a:rPr lang="en-US" altLang="zh-CN" b="1" dirty="0" err="1"/>
              <a:t>eBPF</a:t>
            </a:r>
            <a:r>
              <a:rPr lang="zh-CN" altLang="en-US" b="1" dirty="0"/>
              <a:t>捕获和解析 </a:t>
            </a:r>
            <a:r>
              <a:rPr lang="en-US" altLang="zh-CN" b="1" dirty="0"/>
              <a:t>Nginx</a:t>
            </a:r>
            <a:r>
              <a:rPr lang="zh-CN" altLang="en-US" b="1" dirty="0"/>
              <a:t>中的 </a:t>
            </a:r>
            <a:r>
              <a:rPr lang="en-US" altLang="zh-CN" b="1" dirty="0" err="1"/>
              <a:t>lua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/>
              <a:t>C </a:t>
            </a:r>
            <a:r>
              <a:rPr lang="zh-CN" altLang="en-US" b="1" dirty="0"/>
              <a:t>的混合调用堆栈信息，对其进行汇总并生成</a:t>
            </a:r>
            <a:r>
              <a:rPr lang="en-US" altLang="zh-CN" b="1" dirty="0" err="1"/>
              <a:t>cpu</a:t>
            </a:r>
            <a:r>
              <a:rPr lang="zh-CN" altLang="en-US" b="1" dirty="0"/>
              <a:t>火焰图</a:t>
            </a:r>
            <a:r>
              <a:rPr lang="en-US" altLang="zh-CN" b="1" dirty="0"/>
              <a:t>:</a:t>
            </a: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我们为 </a:t>
            </a:r>
            <a:r>
              <a:rPr lang="en-US" altLang="zh-CN" b="1" dirty="0"/>
              <a:t>OSPP </a:t>
            </a:r>
            <a:r>
              <a:rPr lang="zh-CN" altLang="en-US" b="1" dirty="0"/>
              <a:t>开源之夏 </a:t>
            </a:r>
            <a:r>
              <a:rPr lang="en-US" altLang="zh-CN" b="1" dirty="0"/>
              <a:t>Apache APISIX </a:t>
            </a:r>
            <a:r>
              <a:rPr lang="zh-CN" altLang="en-US" b="1" dirty="0"/>
              <a:t>社区开发的子项目</a:t>
            </a:r>
            <a:endParaRPr lang="en-US" altLang="zh-CN" b="1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04CC8E83-CDAB-AC38-C805-9D4C95CA4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44" y="1960334"/>
            <a:ext cx="8251031" cy="235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57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5" y="717550"/>
            <a:ext cx="23469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tcp</a:t>
            </a:r>
            <a:r>
              <a:rPr lang="en-US" altLang="zh-CN" b="1" dirty="0"/>
              <a:t> </a:t>
            </a:r>
            <a:r>
              <a:rPr lang="zh-CN" altLang="en-US" b="1" dirty="0"/>
              <a:t>连接计数统计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57" y="1089320"/>
            <a:ext cx="6548308" cy="3336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5" y="717550"/>
            <a:ext cx="4823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安全加固规则示例：注入 </a:t>
            </a:r>
            <a:r>
              <a:rPr lang="en-US" altLang="zh-CN" b="1" dirty="0" err="1"/>
              <a:t>bpf</a:t>
            </a:r>
            <a:r>
              <a:rPr lang="en-US" altLang="zh-CN" b="1" dirty="0"/>
              <a:t> </a:t>
            </a:r>
            <a:r>
              <a:rPr lang="zh-CN" altLang="en-US" b="1" dirty="0"/>
              <a:t>代码感知（基于 </a:t>
            </a:r>
            <a:r>
              <a:rPr lang="en-US" altLang="zh-CN" b="1" dirty="0" err="1"/>
              <a:t>syscall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62" y="1226058"/>
            <a:ext cx="7597109" cy="3415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44" y="717550"/>
            <a:ext cx="4652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tcp</a:t>
            </a:r>
            <a:r>
              <a:rPr lang="en-US" altLang="zh-CN" b="1" dirty="0"/>
              <a:t> accept\bind\connect </a:t>
            </a:r>
            <a:r>
              <a:rPr lang="zh-CN" altLang="en-US" b="1"/>
              <a:t>容器相关</a:t>
            </a:r>
            <a:r>
              <a:rPr lang="zh-CN" altLang="en-US" b="1" dirty="0"/>
              <a:t>数据 </a:t>
            </a:r>
            <a:r>
              <a:rPr lang="en-US" altLang="zh-CN" b="1" dirty="0"/>
              <a:t>Grafana </a:t>
            </a:r>
            <a:r>
              <a:rPr lang="zh-CN" altLang="en-US" b="1" dirty="0"/>
              <a:t>统计面板</a:t>
            </a:r>
            <a:endParaRPr lang="en-US" altLang="zh-CN" b="1" dirty="0"/>
          </a:p>
        </p:txBody>
      </p:sp>
      <p:pic>
        <p:nvPicPr>
          <p:cNvPr id="3" name="图片 2" descr="微信图片_202208140022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73" y="1151655"/>
            <a:ext cx="6745933" cy="34730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" name="图片 2" descr="微信图片_202208140023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6" y="892978"/>
            <a:ext cx="7261345" cy="37386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1358" y="4762423"/>
            <a:ext cx="2057400" cy="27384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09" y="264007"/>
            <a:ext cx="4245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赛题背景：</a:t>
            </a:r>
            <a:r>
              <a:rPr lang="en-US" altLang="zh-CN" sz="36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proj</a:t>
            </a: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118</a:t>
            </a:r>
            <a:endParaRPr lang="zh-CN" altLang="en-US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0AD38-886F-EB93-9977-B4C63A7F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2" y="1157289"/>
            <a:ext cx="5700028" cy="28196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1842B0-FEA3-5525-D931-293CCD686372}"/>
              </a:ext>
            </a:extLst>
          </p:cNvPr>
          <p:cNvSpPr txBox="1"/>
          <p:nvPr/>
        </p:nvSpPr>
        <p:spPr>
          <a:xfrm>
            <a:off x="6203375" y="1157289"/>
            <a:ext cx="2333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赛题内容均已完成：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大量的 </a:t>
            </a:r>
            <a:r>
              <a:rPr lang="en-US" altLang="zh-CN" sz="1600" dirty="0" err="1"/>
              <a:t>ebpf</a:t>
            </a:r>
            <a:r>
              <a:rPr lang="en-US" altLang="zh-CN" sz="1600" dirty="0"/>
              <a:t> </a:t>
            </a:r>
            <a:r>
              <a:rPr lang="zh-CN" altLang="en-US" sz="1600" dirty="0"/>
              <a:t>跟踪点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提供本地导出保存和 </a:t>
            </a:r>
            <a:r>
              <a:rPr lang="en-US" altLang="zh-CN" sz="1600" dirty="0"/>
              <a:t>Prometheus </a:t>
            </a:r>
            <a:r>
              <a:rPr lang="zh-CN" altLang="en-US" sz="1600" dirty="0"/>
              <a:t>存储；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提供 </a:t>
            </a:r>
            <a:r>
              <a:rPr lang="en-US" altLang="zh-CN" sz="1600" dirty="0"/>
              <a:t>seccomp </a:t>
            </a:r>
            <a:r>
              <a:rPr lang="zh-CN" altLang="en-US" sz="1600" dirty="0"/>
              <a:t>和 </a:t>
            </a:r>
            <a:r>
              <a:rPr lang="en-US" altLang="zh-CN" sz="1600" dirty="0"/>
              <a:t>capability </a:t>
            </a:r>
            <a:r>
              <a:rPr lang="zh-CN" altLang="en-US" sz="1600" dirty="0"/>
              <a:t>进行安全分析、加固；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56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480626" y="988182"/>
            <a:ext cx="20504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工具对比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371600" y="1809750"/>
          <a:ext cx="6236335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prometheus-exporter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bcc/libbpf-tools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Eunomia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轻量级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高性能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×</a:t>
                      </a:r>
                      <a:r>
                        <a:rPr lang="en-US" altLang="zh-CN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易扩展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开源对接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容器元信息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>
                          <a:sym typeface="+mn-ea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教程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丰富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较少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丰富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386147" y="271039"/>
            <a:ext cx="43717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文档与教程网站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0580" y="918210"/>
            <a:ext cx="784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我们撰写了大量的 </a:t>
            </a:r>
            <a:r>
              <a:rPr lang="en-US" altLang="zh-CN" dirty="0" err="1">
                <a:sym typeface="+mn-ea"/>
              </a:rPr>
              <a:t>ebpf</a:t>
            </a:r>
            <a:r>
              <a:rPr lang="zh-CN" altLang="en-US" dirty="0">
                <a:sym typeface="+mn-ea"/>
              </a:rPr>
              <a:t>的开发教程与入门文档，并和 </a:t>
            </a:r>
            <a:r>
              <a:rPr lang="en-US" altLang="zh-CN" dirty="0">
                <a:sym typeface="+mn-ea"/>
              </a:rPr>
              <a:t>Eunomia </a:t>
            </a:r>
            <a:r>
              <a:rPr lang="zh-CN" altLang="en-US" dirty="0">
                <a:sym typeface="+mn-ea"/>
              </a:rPr>
              <a:t>开发文档一起专门建立了一个网站：</a:t>
            </a:r>
            <a:r>
              <a:rPr lang="zh-CN" altLang="en-US" dirty="0">
                <a:sym typeface="+mn-ea"/>
                <a:hlinkClick r:id="rId5" action="ppaction://hlinkfile"/>
              </a:rPr>
              <a:t>https://yunwei37.github.io/Eunomia/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24000" y="1562100"/>
            <a:ext cx="6096000" cy="2750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1956543" y="271039"/>
            <a:ext cx="52309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en-US" altLang="zh-CN" sz="28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教程和源码分析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6" y="1088126"/>
            <a:ext cx="6096000" cy="2407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160" y="2333625"/>
            <a:ext cx="6096000" cy="2446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858" y="826516"/>
            <a:ext cx="874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旨在降低新手学习eBPF技术的门槛，丰富对 eBPF、libbpf、bcc 等内核技术和容器相关原理的认知。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7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成果展示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931545"/>
            <a:ext cx="6096000" cy="3848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71825" y="2056922"/>
            <a:ext cx="285940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文档与测试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6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开源协作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îşľîḍe"/>
          <p:cNvSpPr/>
          <p:nvPr/>
        </p:nvSpPr>
        <p:spPr bwMode="auto">
          <a:xfrm>
            <a:off x="959819" y="988252"/>
            <a:ext cx="416184" cy="651478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3" name="ïŝḻïḓe"/>
          <p:cNvSpPr/>
          <p:nvPr/>
        </p:nvSpPr>
        <p:spPr bwMode="auto">
          <a:xfrm>
            <a:off x="962992" y="1932468"/>
            <a:ext cx="416184" cy="667021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21" name="î$ḷîḑè"/>
          <p:cNvSpPr/>
          <p:nvPr/>
        </p:nvSpPr>
        <p:spPr bwMode="auto">
          <a:xfrm>
            <a:off x="960120" y="2915285"/>
            <a:ext cx="415925" cy="65532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31" name="îš1idè"/>
          <p:cNvSpPr txBox="1"/>
          <p:nvPr/>
        </p:nvSpPr>
        <p:spPr>
          <a:xfrm>
            <a:off x="1616710" y="923290"/>
            <a:ext cx="7170420" cy="10090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从赛题开始的第一时间，项目团队就选择了全过程开源，主要由郑昱笙同学（yunwei37）负责宣传和维护，并吸引到了</a:t>
            </a:r>
            <a:r>
              <a:rPr lang="en-US" altLang="zh-CN" sz="1600" dirty="0"/>
              <a:t>kindling</a:t>
            </a:r>
            <a:r>
              <a:rPr lang="zh-CN" altLang="en-US" sz="1600" dirty="0"/>
              <a:t>社区的相关同学关注，进行线下交流。</a:t>
            </a:r>
            <a:r>
              <a:rPr lang="zh-CN" altLang="en-US" sz="1600" dirty="0">
                <a:solidFill>
                  <a:srgbClr val="00B050"/>
                </a:solidFill>
              </a:rPr>
              <a:t>我们希望把它作为一个真正的开源项目运营。</a:t>
            </a:r>
          </a:p>
        </p:txBody>
      </p:sp>
      <p:sp>
        <p:nvSpPr>
          <p:cNvPr id="86" name="îš1idè"/>
          <p:cNvSpPr txBox="1"/>
          <p:nvPr/>
        </p:nvSpPr>
        <p:spPr>
          <a:xfrm>
            <a:off x="1616812" y="2011104"/>
            <a:ext cx="7170131" cy="736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赛题开发的全过程通过</a:t>
            </a:r>
            <a:r>
              <a:rPr lang="en-US" altLang="zh-CN" sz="1600" dirty="0"/>
              <a:t>Gitlab &amp; 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进行文档</a:t>
            </a:r>
            <a:r>
              <a:rPr lang="en-US" altLang="zh-CN" sz="1600" dirty="0"/>
              <a:t>/</a:t>
            </a:r>
            <a:r>
              <a:rPr lang="zh-CN" altLang="en-US" sz="1600" dirty="0"/>
              <a:t>研讨记录和版本迭代，共开启线上会议</a:t>
            </a:r>
            <a:r>
              <a:rPr lang="en-US" altLang="zh-CN" sz="1600" dirty="0"/>
              <a:t>20+</a:t>
            </a:r>
            <a:r>
              <a:rPr lang="zh-CN" altLang="en-US" sz="1600" dirty="0"/>
              <a:t>次，</a:t>
            </a:r>
            <a:r>
              <a:rPr lang="en-US" altLang="zh-CN" sz="1600" dirty="0"/>
              <a:t>commits300+</a:t>
            </a:r>
            <a:r>
              <a:rPr lang="zh-CN" altLang="en-US" sz="1600" dirty="0"/>
              <a:t>次，</a:t>
            </a:r>
            <a:r>
              <a:rPr lang="en-US" altLang="zh-CN" sz="1600" dirty="0"/>
              <a:t>issue40+</a:t>
            </a:r>
            <a:r>
              <a:rPr lang="zh-CN" altLang="en-US" sz="1600" dirty="0"/>
              <a:t>个，发布</a:t>
            </a:r>
            <a:r>
              <a:rPr lang="en-US" altLang="zh-CN" sz="1600" dirty="0"/>
              <a:t>2</a:t>
            </a:r>
            <a:r>
              <a:rPr lang="zh-CN" altLang="en-US" sz="1600" dirty="0"/>
              <a:t>个大版本，</a:t>
            </a:r>
            <a:r>
              <a:rPr lang="en-US" altLang="zh-CN" sz="1600" dirty="0"/>
              <a:t>5</a:t>
            </a:r>
            <a:r>
              <a:rPr lang="zh-CN" altLang="en-US" sz="1600" dirty="0"/>
              <a:t>个小版本。</a:t>
            </a:r>
          </a:p>
        </p:txBody>
      </p:sp>
      <p:sp>
        <p:nvSpPr>
          <p:cNvPr id="87" name="îš1idè"/>
          <p:cNvSpPr txBox="1"/>
          <p:nvPr/>
        </p:nvSpPr>
        <p:spPr>
          <a:xfrm>
            <a:off x="1616710" y="2882900"/>
            <a:ext cx="7331710" cy="1059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启用了 </a:t>
            </a:r>
            <a:r>
              <a:rPr lang="en-US" altLang="zh-CN" sz="1600" dirty="0" err="1"/>
              <a:t>github</a:t>
            </a:r>
            <a:r>
              <a:rPr lang="en-US" altLang="zh-CN" sz="1600" dirty="0"/>
              <a:t> CI </a:t>
            </a:r>
            <a:r>
              <a:rPr lang="zh-CN" altLang="en-US" sz="1600" dirty="0"/>
              <a:t>进行自动构建</a:t>
            </a:r>
            <a:r>
              <a:rPr lang="en-US" altLang="zh-CN" sz="1600" dirty="0"/>
              <a:t>, </a:t>
            </a:r>
            <a:r>
              <a:rPr lang="zh-CN" altLang="en-US" sz="1600" dirty="0"/>
              <a:t>并使用了大量的静态分析和动态分析工具，如 </a:t>
            </a:r>
            <a:r>
              <a:rPr lang="en-US" altLang="zh-CN" sz="1600" dirty="0"/>
              <a:t>clang tidy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cppcheck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AddressSanitizer</a:t>
            </a:r>
            <a:r>
              <a:rPr lang="zh-CN" altLang="en-US" sz="1600" dirty="0" err="1"/>
              <a:t>、</a:t>
            </a:r>
            <a:r>
              <a:rPr lang="en-US" altLang="zh-CN" sz="1600" dirty="0"/>
              <a:t>Clang Static Analyzer </a:t>
            </a:r>
            <a:r>
              <a:rPr lang="zh-CN" altLang="en-US" sz="1600" dirty="0"/>
              <a:t>等来保证代码质量和风格；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3445" y="1143000"/>
            <a:ext cx="5556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开源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2970" y="2115820"/>
            <a:ext cx="5372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协作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9160" y="3093085"/>
            <a:ext cx="64833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CI</a:t>
            </a:r>
            <a:endParaRPr lang="zh-CN" altLang="en-US" dirty="0"/>
          </a:p>
        </p:txBody>
      </p:sp>
      <p:sp>
        <p:nvSpPr>
          <p:cNvPr id="6" name="íśľîḍe"/>
          <p:cNvSpPr/>
          <p:nvPr/>
        </p:nvSpPr>
        <p:spPr bwMode="auto">
          <a:xfrm>
            <a:off x="963295" y="3851275"/>
            <a:ext cx="415925" cy="63119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sz="1600" i="1" u="sng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3348" y="3908639"/>
            <a:ext cx="7173595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通过简单的镜像，构建quick_start上手教程，快速体验Eunomia的监控功能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92810" y="4017010"/>
            <a:ext cx="54737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开源展示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" y="1037590"/>
            <a:ext cx="7408545" cy="3498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开源展示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4" y="793009"/>
            <a:ext cx="7978152" cy="37542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开源展示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88" y="793009"/>
            <a:ext cx="8025104" cy="3778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开源展示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" y="919480"/>
            <a:ext cx="8274685" cy="3693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/>
          <p:cNvSpPr/>
          <p:nvPr/>
        </p:nvSpPr>
        <p:spPr>
          <a:xfrm>
            <a:off x="6331940" y="891103"/>
            <a:ext cx="2414643" cy="3476621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4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0" y="7781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05380" y="48052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51691" y="891647"/>
            <a:ext cx="329708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1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1356282" y="2074915"/>
            <a:ext cx="588080" cy="530637"/>
            <a:chOff x="19983312" y="6542955"/>
            <a:chExt cx="528086" cy="476503"/>
          </a:xfrm>
          <a:solidFill>
            <a:schemeClr val="accent3"/>
          </a:solidFill>
        </p:grpSpPr>
        <p:sp>
          <p:nvSpPr>
            <p:cNvPr id="10" name="任意多边形: 形状 9"/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3321459" y="891173"/>
            <a:ext cx="2414643" cy="3476621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13" idx="9"/>
            <a:endCxn id="13" idx="5"/>
          </p:cNvCxnSpPr>
          <p:nvPr/>
        </p:nvCxnSpPr>
        <p:spPr>
          <a:xfrm>
            <a:off x="3441028" y="1902901"/>
            <a:ext cx="2295074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321459" y="2690094"/>
            <a:ext cx="2262400" cy="14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云原生导致当前业务具有多语言开发，多通信协议，微服务众多等特征，给可观测性和容器安全带来挑战</a:t>
            </a:r>
          </a:p>
        </p:txBody>
      </p:sp>
      <p:sp>
        <p:nvSpPr>
          <p:cNvPr id="16" name="矩形 15"/>
          <p:cNvSpPr/>
          <p:nvPr/>
        </p:nvSpPr>
        <p:spPr>
          <a:xfrm>
            <a:off x="4400638" y="814289"/>
            <a:ext cx="375853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2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9776" y="1291503"/>
            <a:ext cx="202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安全挑战加剧</a:t>
            </a:r>
          </a:p>
        </p:txBody>
      </p:sp>
      <p:sp>
        <p:nvSpPr>
          <p:cNvPr id="21" name="矩形 20"/>
          <p:cNvSpPr/>
          <p:nvPr/>
        </p:nvSpPr>
        <p:spPr>
          <a:xfrm>
            <a:off x="7351334" y="911464"/>
            <a:ext cx="375853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3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23" name="图形 63"/>
          <p:cNvSpPr>
            <a:spLocks noChangeAspect="1"/>
          </p:cNvSpPr>
          <p:nvPr/>
        </p:nvSpPr>
        <p:spPr>
          <a:xfrm>
            <a:off x="4392118" y="1979077"/>
            <a:ext cx="588080" cy="607683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chemeClr val="tx2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4" name="图形 125"/>
          <p:cNvSpPr>
            <a:spLocks noChangeAspect="1"/>
          </p:cNvSpPr>
          <p:nvPr/>
        </p:nvSpPr>
        <p:spPr>
          <a:xfrm>
            <a:off x="7245221" y="2034983"/>
            <a:ext cx="588080" cy="588080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任意多边形: 形状 40"/>
          <p:cNvSpPr/>
          <p:nvPr/>
        </p:nvSpPr>
        <p:spPr>
          <a:xfrm>
            <a:off x="397417" y="867241"/>
            <a:ext cx="2414643" cy="3476621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连接符 41"/>
          <p:cNvCxnSpPr>
            <a:stCxn id="41" idx="9"/>
            <a:endCxn id="41" idx="5"/>
          </p:cNvCxnSpPr>
          <p:nvPr/>
        </p:nvCxnSpPr>
        <p:spPr>
          <a:xfrm>
            <a:off x="516986" y="1878969"/>
            <a:ext cx="2295074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08710" y="2755483"/>
            <a:ext cx="2064192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以容器技术为基础的云原生技术蓬勃发展，已有广阔的应用</a:t>
            </a:r>
            <a:endParaRPr lang="en-US" altLang="zh-CN" sz="1400" dirty="0"/>
          </a:p>
        </p:txBody>
      </p:sp>
      <p:sp>
        <p:nvSpPr>
          <p:cNvPr id="44" name="矩形 43"/>
          <p:cNvSpPr/>
          <p:nvPr/>
        </p:nvSpPr>
        <p:spPr>
          <a:xfrm>
            <a:off x="785367" y="1291503"/>
            <a:ext cx="175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云原生发展</a:t>
            </a:r>
          </a:p>
        </p:txBody>
      </p:sp>
      <p:cxnSp>
        <p:nvCxnSpPr>
          <p:cNvPr id="47" name="直接连接符 46"/>
          <p:cNvCxnSpPr>
            <a:stCxn id="46" idx="9"/>
            <a:endCxn id="46" idx="5"/>
          </p:cNvCxnSpPr>
          <p:nvPr/>
        </p:nvCxnSpPr>
        <p:spPr>
          <a:xfrm>
            <a:off x="6451509" y="1902831"/>
            <a:ext cx="2295074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466007" y="2755214"/>
            <a:ext cx="2146505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由</a:t>
            </a:r>
            <a:r>
              <a:rPr lang="en-US" altLang="zh-CN" sz="1400" dirty="0" err="1"/>
              <a:t>bpf</a:t>
            </a:r>
            <a:r>
              <a:rPr lang="zh-CN" altLang="en-US" sz="1400" dirty="0"/>
              <a:t>改进而来的</a:t>
            </a:r>
            <a:r>
              <a:rPr lang="en-US" altLang="zh-CN" sz="1400" dirty="0" err="1"/>
              <a:t>ebpf</a:t>
            </a:r>
            <a:r>
              <a:rPr lang="zh-CN" altLang="en-US" sz="1400" dirty="0"/>
              <a:t>出现，其具有强大的观测能力，且开发更为便捷</a:t>
            </a:r>
            <a:endParaRPr lang="en-US" altLang="zh-CN" sz="1400" dirty="0"/>
          </a:p>
        </p:txBody>
      </p:sp>
      <p:sp>
        <p:nvSpPr>
          <p:cNvPr id="49" name="矩形 48"/>
          <p:cNvSpPr/>
          <p:nvPr/>
        </p:nvSpPr>
        <p:spPr>
          <a:xfrm>
            <a:off x="6865106" y="1294947"/>
            <a:ext cx="1936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ebpf</a:t>
            </a:r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兴起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586797" y="271039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文档与测试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7" name="îşľîḍe"/>
          <p:cNvSpPr/>
          <p:nvPr/>
        </p:nvSpPr>
        <p:spPr bwMode="auto">
          <a:xfrm>
            <a:off x="959819" y="988252"/>
            <a:ext cx="416184" cy="651478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3" name="ïŝḻïḓe"/>
          <p:cNvSpPr/>
          <p:nvPr/>
        </p:nvSpPr>
        <p:spPr bwMode="auto">
          <a:xfrm>
            <a:off x="974422" y="1834678"/>
            <a:ext cx="416184" cy="667021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21" name="î$ḷîḑè"/>
          <p:cNvSpPr/>
          <p:nvPr/>
        </p:nvSpPr>
        <p:spPr bwMode="auto">
          <a:xfrm>
            <a:off x="974725" y="2755900"/>
            <a:ext cx="447040" cy="66675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31" name="îš1idè"/>
          <p:cNvSpPr txBox="1"/>
          <p:nvPr/>
        </p:nvSpPr>
        <p:spPr>
          <a:xfrm>
            <a:off x="1616710" y="1128395"/>
            <a:ext cx="7170420" cy="4775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丰富的开发文档和</a:t>
            </a:r>
            <a:r>
              <a:rPr lang="zh-CN" altLang="en-US" sz="1600" dirty="0">
                <a:sym typeface="+mn-ea"/>
              </a:rPr>
              <a:t>过程文档：</a:t>
            </a:r>
            <a:r>
              <a:rPr lang="en-US" altLang="zh-CN" sz="1600" dirty="0">
                <a:sym typeface="+mn-ea"/>
              </a:rPr>
              <a:t>40+</a:t>
            </a:r>
            <a:r>
              <a:rPr lang="zh-CN" altLang="en-US" sz="1600" dirty="0">
                <a:sym typeface="+mn-ea"/>
              </a:rPr>
              <a:t>份文档，详尽的过程记录</a:t>
            </a:r>
          </a:p>
        </p:txBody>
      </p:sp>
      <p:sp>
        <p:nvSpPr>
          <p:cNvPr id="86" name="îš1idè"/>
          <p:cNvSpPr txBox="1"/>
          <p:nvPr/>
        </p:nvSpPr>
        <p:spPr>
          <a:xfrm>
            <a:off x="1616812" y="1941889"/>
            <a:ext cx="7170131" cy="736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尽可能对每个 </a:t>
            </a:r>
            <a:r>
              <a:rPr lang="en-US" altLang="zh-CN" sz="1600" dirty="0"/>
              <a:t>Tracker </a:t>
            </a:r>
            <a:r>
              <a:rPr lang="zh-CN" altLang="en-US" sz="1600" dirty="0"/>
              <a:t>和每个模块编写单元测试</a:t>
            </a:r>
          </a:p>
        </p:txBody>
      </p:sp>
      <p:sp>
        <p:nvSpPr>
          <p:cNvPr id="87" name="îš1idè"/>
          <p:cNvSpPr txBox="1"/>
          <p:nvPr/>
        </p:nvSpPr>
        <p:spPr>
          <a:xfrm>
            <a:off x="1616812" y="2846139"/>
            <a:ext cx="7329068" cy="736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集成与性能测试：</a:t>
            </a:r>
            <a:endParaRPr lang="en-US" altLang="zh-CN" sz="16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测试环境：内核版本 </a:t>
            </a:r>
            <a:r>
              <a:rPr lang="en-US" altLang="zh-CN" sz="1600" dirty="0"/>
              <a:t>5.13 5.15</a:t>
            </a:r>
            <a:r>
              <a:rPr lang="zh-CN" altLang="en-US" sz="1600" dirty="0"/>
              <a:t> </a:t>
            </a:r>
            <a:r>
              <a:rPr lang="en-US" altLang="zh-CN" sz="1600" dirty="0"/>
              <a:t>5.16</a:t>
            </a:r>
            <a:r>
              <a:rPr lang="zh-CN" altLang="en-US" sz="1600" dirty="0"/>
              <a:t> </a:t>
            </a:r>
            <a:r>
              <a:rPr lang="en-US" altLang="zh-CN" sz="1600" dirty="0"/>
              <a:t>5.19</a:t>
            </a:r>
            <a:r>
              <a:rPr lang="zh-CN" altLang="en-US" sz="1600" dirty="0"/>
              <a:t>（</a:t>
            </a:r>
            <a:r>
              <a:rPr lang="en-US" altLang="zh-CN" sz="1600" dirty="0"/>
              <a:t>Ubuntu</a:t>
            </a:r>
            <a:r>
              <a:rPr lang="zh-CN" altLang="en-US" sz="1600" dirty="0"/>
              <a:t>、</a:t>
            </a:r>
            <a:r>
              <a:rPr lang="en-US" altLang="zh-CN" sz="1600" dirty="0"/>
              <a:t>Fedora</a:t>
            </a:r>
            <a:r>
              <a:rPr lang="zh-CN" altLang="en-US" sz="1600" dirty="0"/>
              <a:t>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文档展示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" y="822325"/>
            <a:ext cx="6045200" cy="3888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文档展示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5" y="808355"/>
            <a:ext cx="6363335" cy="3914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65551" y="271039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文档展示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" y="793115"/>
            <a:ext cx="5928995" cy="384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6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单元测试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1036955"/>
            <a:ext cx="7753350" cy="3346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758315" y="271039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性能测试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7182" y="980484"/>
            <a:ext cx="83867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使用 </a:t>
            </a:r>
            <a:r>
              <a:rPr lang="en-US" altLang="zh-CN" b="0" i="0" dirty="0" err="1">
                <a:effectLst/>
                <a:latin typeface="-apple-system"/>
              </a:rPr>
              <a:t>openresty</a:t>
            </a:r>
            <a:r>
              <a:rPr lang="en-US" altLang="zh-CN" b="0" i="0" dirty="0">
                <a:effectLst/>
                <a:latin typeface="-apple-system"/>
              </a:rPr>
              <a:t> </a:t>
            </a:r>
            <a:r>
              <a:rPr lang="zh-CN" altLang="en-US" b="0" i="0" dirty="0">
                <a:effectLst/>
                <a:latin typeface="-apple-system"/>
              </a:rPr>
              <a:t>和 </a:t>
            </a:r>
            <a:r>
              <a:rPr lang="en-US" altLang="zh-CN" b="0" i="0" dirty="0">
                <a:effectLst/>
                <a:latin typeface="-apple-system"/>
              </a:rPr>
              <a:t>APISIX </a:t>
            </a:r>
            <a:r>
              <a:rPr lang="zh-CN" altLang="en-US" b="0" i="0" dirty="0">
                <a:effectLst/>
                <a:latin typeface="-apple-system"/>
              </a:rPr>
              <a:t>在本机上启动一个包含</a:t>
            </a:r>
            <a:r>
              <a:rPr lang="en-US" altLang="zh-CN" b="0" i="0" dirty="0">
                <a:effectLst/>
                <a:latin typeface="-apple-system"/>
              </a:rPr>
              <a:t>6</a:t>
            </a:r>
            <a:r>
              <a:rPr lang="zh-CN" altLang="en-US" b="0" i="0" dirty="0">
                <a:effectLst/>
                <a:latin typeface="-apple-system"/>
              </a:rPr>
              <a:t>个容器和负载均衡的网络服务，以及 </a:t>
            </a:r>
            <a:r>
              <a:rPr lang="en-US" altLang="zh-CN" b="0" i="0" dirty="0">
                <a:effectLst/>
                <a:latin typeface="-apple-system"/>
              </a:rPr>
              <a:t>Prometheus </a:t>
            </a:r>
            <a:r>
              <a:rPr lang="zh-CN" altLang="en-US" b="0" i="0" dirty="0">
                <a:effectLst/>
                <a:latin typeface="-apple-system"/>
              </a:rPr>
              <a:t>和 </a:t>
            </a:r>
            <a:r>
              <a:rPr lang="en-US" altLang="zh-CN" b="0" i="0" dirty="0">
                <a:effectLst/>
                <a:latin typeface="-apple-system"/>
              </a:rPr>
              <a:t>Grafana </a:t>
            </a:r>
            <a:r>
              <a:rPr lang="zh-CN" altLang="en-US" b="0" i="0" dirty="0">
                <a:effectLst/>
                <a:latin typeface="-apple-system"/>
              </a:rPr>
              <a:t>，使用 </a:t>
            </a:r>
            <a:r>
              <a:rPr lang="en-US" altLang="zh-CN" b="0" i="0" dirty="0" err="1">
                <a:effectLst/>
                <a:latin typeface="-apple-system"/>
              </a:rPr>
              <a:t>wrk</a:t>
            </a:r>
            <a:r>
              <a:rPr lang="en-US" altLang="zh-CN" b="0" i="0" dirty="0">
                <a:effectLst/>
                <a:latin typeface="-apple-system"/>
              </a:rPr>
              <a:t> </a:t>
            </a:r>
            <a:r>
              <a:rPr lang="zh-CN" altLang="en-US" b="0" i="0" dirty="0">
                <a:effectLst/>
                <a:latin typeface="-apple-system"/>
              </a:rPr>
              <a:t>进行压力测试：</a:t>
            </a:r>
            <a:endParaRPr lang="en-US" altLang="zh-CN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在启动 </a:t>
            </a:r>
            <a:r>
              <a:rPr lang="en-US" altLang="zh-CN" dirty="0"/>
              <a:t>Eunomia </a:t>
            </a:r>
            <a:r>
              <a:rPr lang="zh-CN" altLang="en-US" dirty="0"/>
              <a:t>前：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 </a:t>
            </a:r>
            <a:r>
              <a:rPr lang="en-US" altLang="zh-CN" dirty="0"/>
              <a:t>Eunomia </a:t>
            </a:r>
            <a:r>
              <a:rPr lang="zh-CN" altLang="en-US" dirty="0"/>
              <a:t>后：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12921" y="4356310"/>
            <a:ext cx="76211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Arial Unicode MS"/>
                <a:ea typeface="ui-monospace"/>
              </a:rPr>
              <a:t>虚拟机环境：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ui-monospace"/>
              </a:rPr>
              <a:t>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ui-monospace"/>
              </a:rPr>
              <a:t>inux ubuntu 5.13.0-44-generic #49~20.04.1-Ubuntu SMP x86_64 GNU/Linux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ui-monospace"/>
              </a:rPr>
              <a:t>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ui-monospace"/>
              </a:rPr>
              <a:t> 核，12 GB 内存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ui-monospace"/>
              </a:rPr>
              <a:t>；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Arial Unicode MS"/>
              <a:ea typeface="ui-monospac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</a:rPr>
              <a:t>Eunomia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</a:rPr>
              <a:t>启动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</a:rPr>
              <a:t>files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</a:rPr>
              <a:t>、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effectLst/>
              </a:rPr>
              <a:t>tcp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</a:rPr>
              <a:t>等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</a:rPr>
              <a:t>4-5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</a:rPr>
              <a:t>个主要的跟踪器；可以看到大约仅有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effectLst/>
              </a:rPr>
              <a:t>4%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</a:rPr>
              <a:t>的性能损失；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799" y="1448227"/>
            <a:ext cx="4816119" cy="13079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r="15822" b="2088"/>
          <a:stretch>
            <a:fillRect/>
          </a:stretch>
        </p:blipFill>
        <p:spPr>
          <a:xfrm>
            <a:off x="2321560" y="3018155"/>
            <a:ext cx="4851400" cy="1310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71825" y="2056922"/>
            <a:ext cx="285940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6.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总结与展望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4123056" y="271039"/>
            <a:ext cx="8978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24430" y="4779897"/>
            <a:ext cx="1507483" cy="251314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1225" y="941070"/>
            <a:ext cx="3332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四大特性：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高性能、低开销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便于扩展：热插拔、热分发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易用性强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7045" y="1703070"/>
            <a:ext cx="473456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六大功能：</a:t>
            </a:r>
          </a:p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事件记录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指标导出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容器信息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安全加固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1972310"/>
            <a:ext cx="2292985" cy="2230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217303" y="271039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未来的发展方向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233612" y="1150144"/>
            <a:ext cx="5517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进一步完善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热分发和更新的核心功能；</a:t>
            </a:r>
            <a:endParaRPr lang="en-US" altLang="zh-CN" sz="18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进行更多的测试和性能分析；</a:t>
            </a:r>
            <a:endParaRPr lang="en-US" altLang="zh-CN" sz="18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提供更完善的文档和教程；</a:t>
            </a:r>
            <a:endParaRPr lang="en-US" altLang="zh-CN" sz="18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添加更多的可选追踪模块；</a:t>
            </a:r>
            <a:endParaRPr lang="en-US" altLang="zh-CN" sz="18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完善开箱即用的可视化界面配置，搭建前端控制面板插件；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800" dirty="0"/>
              <a:t>….</a:t>
            </a:r>
          </a:p>
          <a:p>
            <a:endParaRPr lang="zh-CN" altLang="en-US" sz="1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1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2019-10-14 18:39:24.846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" y="713740"/>
            <a:ext cx="7653020" cy="4028440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712470" y="713740"/>
            <a:ext cx="7723505" cy="40532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346200" y="2377440"/>
            <a:ext cx="6591300" cy="701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Thanks for watching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4411462" y="3082046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985269" y="3315631"/>
            <a:ext cx="2071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Date: 2022.8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71692" y="1432421"/>
            <a:ext cx="2457878" cy="799669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278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79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0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1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2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3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4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5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6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7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8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9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0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1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2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3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4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5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6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7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8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99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0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1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2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3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4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5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6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7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8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09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0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1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2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3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4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5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6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7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8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19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0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1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2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3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4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5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6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7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8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29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0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1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2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3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4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5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6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7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8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9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0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1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2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3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4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45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578" y="264007"/>
            <a:ext cx="4272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开发部署方式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792955" y="1169800"/>
            <a:ext cx="7558089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计算机程序的分发也经历了几个阶段，每个阶段都会带来一次巨大的流量突破和爆发：</a:t>
            </a:r>
            <a:endParaRPr lang="en-US" altLang="zh-CN" sz="2400" dirty="0"/>
          </a:p>
          <a:p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0" dirty="0">
                <a:effectLst/>
                <a:latin typeface="Consolas" panose="020B0609020204030204" pitchFamily="49" charset="0"/>
              </a:rPr>
              <a:t>使用机器码或汇编编写</a:t>
            </a:r>
            <a:r>
              <a:rPr lang="zh-CN" altLang="en-US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（繁琐，难以移植）</a:t>
            </a:r>
            <a:endParaRPr lang="en-US" altLang="zh-CN" sz="20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Consolas" panose="020B0609020204030204" pitchFamily="49" charset="0"/>
              </a:rPr>
              <a:t>可移植的计算机高级编程语言（如 </a:t>
            </a:r>
            <a:r>
              <a:rPr lang="en-US" altLang="zh-CN" sz="2000" dirty="0">
                <a:latin typeface="Consolas" panose="020B0609020204030204" pitchFamily="49" charset="0"/>
              </a:rPr>
              <a:t>C)</a:t>
            </a:r>
            <a:r>
              <a:rPr lang="zh-CN" altLang="en-US" sz="2000" dirty="0">
                <a:latin typeface="Consolas" panose="020B0609020204030204" pitchFamily="49" charset="0"/>
              </a:rPr>
              <a:t>和编译器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（可移植，还需要重新编译，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API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基于平台和操作系统）</a:t>
            </a:r>
            <a:endParaRPr lang="zh-CN" altLang="en-US" sz="20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使用虚拟机进行分发和运行（例如 </a:t>
            </a:r>
            <a:r>
              <a:rPr lang="en-US" altLang="zh-CN" sz="2000" dirty="0"/>
              <a:t>Java</a:t>
            </a:r>
            <a:r>
              <a:rPr lang="zh-CN" altLang="en-US" sz="2000" dirty="0"/>
              <a:t>），可以</a:t>
            </a:r>
            <a:r>
              <a:rPr lang="zh-CN" altLang="en-US" sz="2000" dirty="0">
                <a:solidFill>
                  <a:srgbClr val="00B050"/>
                </a:solidFill>
              </a:rPr>
              <a:t>预先编译</a:t>
            </a:r>
            <a:r>
              <a:rPr lang="zh-CN" altLang="en-US" sz="2000" dirty="0"/>
              <a:t>好程序并进行移植分发，</a:t>
            </a:r>
            <a:r>
              <a:rPr lang="zh-CN" altLang="en-US" sz="2000" dirty="0">
                <a:solidFill>
                  <a:srgbClr val="00B050"/>
                </a:solidFill>
              </a:rPr>
              <a:t>平台无关的 </a:t>
            </a:r>
            <a:r>
              <a:rPr lang="en-US" altLang="zh-CN" sz="2000" dirty="0">
                <a:solidFill>
                  <a:srgbClr val="00B050"/>
                </a:solidFill>
              </a:rPr>
              <a:t>API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在浏览器中直接浏览 </a:t>
            </a:r>
            <a:r>
              <a:rPr lang="en-US" altLang="zh-CN" sz="2000" dirty="0"/>
              <a:t>web </a:t>
            </a:r>
            <a:r>
              <a:rPr lang="zh-CN" altLang="en-US" sz="2000" dirty="0"/>
              <a:t>网页或使用 </a:t>
            </a:r>
            <a:r>
              <a:rPr lang="en-US" altLang="zh-CN" sz="2000" dirty="0"/>
              <a:t>web </a:t>
            </a:r>
            <a:r>
              <a:rPr lang="zh-CN" altLang="en-US" sz="2000" dirty="0"/>
              <a:t>应用程序：仅仅需要一条 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 </a:t>
            </a:r>
            <a:r>
              <a:rPr lang="zh-CN" altLang="en-US" sz="2000" dirty="0"/>
              <a:t>链接或说一些 </a:t>
            </a:r>
            <a:r>
              <a:rPr lang="en-US" altLang="zh-CN" sz="2000" dirty="0"/>
              <a:t>web </a:t>
            </a:r>
            <a:r>
              <a:rPr lang="zh-CN" altLang="en-US" sz="2000" dirty="0"/>
              <a:t>请求，就能在随时随地打开并且运行对应的应用程序，获得相似的体验；</a:t>
            </a:r>
          </a:p>
        </p:txBody>
      </p:sp>
    </p:spTree>
    <p:extLst>
      <p:ext uri="{BB962C8B-B14F-4D97-AF65-F5344CB8AC3E}">
        <p14:creationId xmlns:p14="http://schemas.microsoft.com/office/powerpoint/2010/main" val="13102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578" y="264007"/>
            <a:ext cx="4272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开发部署方式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735805" y="1328826"/>
            <a:ext cx="755808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eBPF</a:t>
            </a:r>
            <a:r>
              <a:rPr lang="en-US" altLang="zh-CN" sz="2400" dirty="0"/>
              <a:t> </a:t>
            </a:r>
            <a:r>
              <a:rPr lang="zh-CN" altLang="en-US" sz="2400" dirty="0"/>
              <a:t>的开发和分发过程也类似：构建和分发 </a:t>
            </a:r>
            <a:r>
              <a:rPr lang="en-US" altLang="zh-CN" sz="2400" dirty="0" err="1"/>
              <a:t>eBPF</a:t>
            </a:r>
            <a:r>
              <a:rPr lang="en-US" altLang="zh-CN" sz="2400" dirty="0"/>
              <a:t> </a:t>
            </a:r>
            <a:r>
              <a:rPr lang="zh-CN" altLang="en-US" sz="2400" dirty="0"/>
              <a:t>一直以来都是一个高门槛的工作：</a:t>
            </a:r>
            <a:endParaRPr lang="en-US" altLang="zh-CN" sz="2400" dirty="0"/>
          </a:p>
          <a:p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手工编写</a:t>
            </a:r>
            <a:r>
              <a:rPr lang="en-US" altLang="zh-CN" sz="1800" dirty="0"/>
              <a:t>BPF </a:t>
            </a:r>
            <a:r>
              <a:rPr lang="zh-CN" altLang="en-US" sz="1800" dirty="0"/>
              <a:t>字节码或通过 </a:t>
            </a:r>
            <a:r>
              <a:rPr lang="en-US" altLang="zh-CN" sz="1800" dirty="0"/>
              <a:t>Clang/LLVM </a:t>
            </a:r>
            <a:r>
              <a:rPr lang="zh-CN" altLang="en-US" sz="1800" dirty="0"/>
              <a:t>进行编译生成二进制：</a:t>
            </a:r>
            <a:r>
              <a:rPr lang="zh-CN" altLang="en-US" sz="1800" dirty="0">
                <a:solidFill>
                  <a:srgbClr val="00B050"/>
                </a:solidFill>
              </a:rPr>
              <a:t>代码繁琐、难以移植、分发、部署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使用 </a:t>
            </a:r>
            <a:r>
              <a:rPr lang="en-US" altLang="zh-CN" sz="1800" dirty="0"/>
              <a:t>BCC </a:t>
            </a:r>
            <a:r>
              <a:rPr lang="zh-CN" altLang="en-US" sz="1800" dirty="0"/>
              <a:t>框架：必须在生产环境上安装 </a:t>
            </a:r>
            <a:r>
              <a:rPr lang="en-US" altLang="zh-CN" sz="1800" dirty="0"/>
              <a:t>Clang </a:t>
            </a:r>
            <a:r>
              <a:rPr lang="zh-CN" altLang="en-US" sz="1800" dirty="0"/>
              <a:t>和 </a:t>
            </a:r>
            <a:r>
              <a:rPr lang="en-US" altLang="zh-CN" sz="1800" dirty="0"/>
              <a:t>python </a:t>
            </a:r>
            <a:r>
              <a:rPr lang="zh-CN" altLang="en-US" sz="1800" dirty="0"/>
              <a:t>库，</a:t>
            </a:r>
            <a:r>
              <a:rPr lang="zh-CN" altLang="en-US" sz="1800" dirty="0">
                <a:solidFill>
                  <a:srgbClr val="00B050"/>
                </a:solidFill>
              </a:rPr>
              <a:t>依赖复杂，运行时有 </a:t>
            </a:r>
            <a:r>
              <a:rPr lang="en-US" altLang="zh-CN" sz="1800" dirty="0">
                <a:solidFill>
                  <a:srgbClr val="00B050"/>
                </a:solidFill>
              </a:rPr>
              <a:t>CPU </a:t>
            </a:r>
            <a:r>
              <a:rPr lang="zh-CN" altLang="en-US" sz="1800" dirty="0">
                <a:solidFill>
                  <a:srgbClr val="00B050"/>
                </a:solidFill>
              </a:rPr>
              <a:t>内存资源瞬时冲高，</a:t>
            </a:r>
            <a:r>
              <a:rPr lang="zh-CN" altLang="en-US" sz="1800" dirty="0"/>
              <a:t>导致出现加载 </a:t>
            </a:r>
            <a:r>
              <a:rPr lang="en-US" altLang="zh-CN" sz="1800" dirty="0"/>
              <a:t>BPF </a:t>
            </a:r>
            <a:r>
              <a:rPr lang="zh-CN" altLang="en-US" sz="1800" dirty="0"/>
              <a:t>程序后问题不复现的可能；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err="1"/>
              <a:t>libbpf</a:t>
            </a:r>
            <a:r>
              <a:rPr lang="en-US" altLang="zh-CN" sz="1800" dirty="0"/>
              <a:t> CO-RE</a:t>
            </a:r>
            <a:r>
              <a:rPr lang="zh-CN" altLang="en-US" sz="1800" dirty="0"/>
              <a:t>：并没有解决部署问题，还是需要</a:t>
            </a:r>
            <a:r>
              <a:rPr lang="zh-CN" altLang="en-US" sz="1800" dirty="0">
                <a:solidFill>
                  <a:srgbClr val="00B050"/>
                </a:solidFill>
              </a:rPr>
              <a:t>搭建编译框架、手动部署启动二进制文件或镜像；要编写不少辅助函数解决加载 </a:t>
            </a:r>
            <a:r>
              <a:rPr lang="en-US" altLang="zh-CN" sz="1800" dirty="0" err="1">
                <a:solidFill>
                  <a:srgbClr val="00B050"/>
                </a:solidFill>
              </a:rPr>
              <a:t>ebpf</a:t>
            </a:r>
            <a:r>
              <a:rPr lang="en-US" altLang="zh-CN" sz="1800" dirty="0">
                <a:solidFill>
                  <a:srgbClr val="00B050"/>
                </a:solidFill>
              </a:rPr>
              <a:t> </a:t>
            </a:r>
            <a:r>
              <a:rPr lang="zh-CN" altLang="en-US" sz="1800" dirty="0">
                <a:solidFill>
                  <a:srgbClr val="00B050"/>
                </a:solidFill>
              </a:rPr>
              <a:t>程序的问题</a:t>
            </a:r>
          </a:p>
        </p:txBody>
      </p:sp>
    </p:spTree>
    <p:extLst>
      <p:ext uri="{BB962C8B-B14F-4D97-AF65-F5344CB8AC3E}">
        <p14:creationId xmlns:p14="http://schemas.microsoft.com/office/powerpoint/2010/main" val="298015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578" y="264007"/>
            <a:ext cx="4272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开发部署方式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735805" y="1328826"/>
            <a:ext cx="7558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dirty="0" err="1"/>
              <a:t>libbpf</a:t>
            </a:r>
            <a:r>
              <a:rPr lang="en-US" altLang="zh-CN" sz="2400" dirty="0"/>
              <a:t> </a:t>
            </a:r>
            <a:r>
              <a:rPr lang="zh-CN" altLang="en-US" sz="2400" dirty="0"/>
              <a:t>，也有其他项目做出了尝试：</a:t>
            </a:r>
            <a:endParaRPr lang="en-US" altLang="zh-CN" sz="2400" dirty="0"/>
          </a:p>
          <a:p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err="1"/>
              <a:t>coolbpf</a:t>
            </a:r>
            <a:r>
              <a:rPr lang="en-US" altLang="zh-CN" sz="1800" dirty="0"/>
              <a:t> </a:t>
            </a:r>
            <a:r>
              <a:rPr lang="zh-CN" altLang="en-US" sz="1800" dirty="0"/>
              <a:t>项目：远程编译；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 err="1"/>
              <a:t>BumbleBee</a:t>
            </a:r>
            <a:r>
              <a:rPr lang="zh-CN" altLang="en-US" sz="1800" dirty="0"/>
              <a:t>：自动生成与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程序相关的用户空间的代码功能，以标准镜像分发；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Eunomia </a:t>
            </a:r>
            <a:r>
              <a:rPr lang="zh-CN" altLang="en-US" sz="2400" dirty="0"/>
              <a:t>想要探索一条全新的路线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从 </a:t>
            </a:r>
            <a:r>
              <a:rPr lang="en-US" altLang="zh-CN" sz="1800" dirty="0"/>
              <a:t>CO-RE </a:t>
            </a:r>
            <a:r>
              <a:rPr lang="zh-CN" altLang="en-US" sz="1800" dirty="0"/>
              <a:t>的 </a:t>
            </a:r>
            <a:r>
              <a:rPr lang="en-US" altLang="zh-CN" sz="1800" dirty="0" err="1"/>
              <a:t>libbpf</a:t>
            </a:r>
            <a:r>
              <a:rPr lang="en-US" altLang="zh-CN" sz="1800" dirty="0"/>
              <a:t> </a:t>
            </a:r>
            <a:r>
              <a:rPr lang="zh-CN" altLang="en-US" sz="1800" dirty="0"/>
              <a:t>库中抽象出最小的和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字节码以及重定位所需相关信息，使用 </a:t>
            </a:r>
            <a:r>
              <a:rPr lang="en-US" altLang="zh-CN" sz="1800" dirty="0"/>
              <a:t>http RESTful API </a:t>
            </a:r>
            <a:r>
              <a:rPr lang="zh-CN" altLang="en-US" sz="1800" dirty="0"/>
              <a:t>直接进行 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字节码的分发，热加载，热更新、热插拔：</a:t>
            </a:r>
            <a:r>
              <a:rPr lang="zh-CN" altLang="en-US" sz="1800" dirty="0">
                <a:solidFill>
                  <a:srgbClr val="00B050"/>
                </a:solidFill>
              </a:rPr>
              <a:t>把 </a:t>
            </a:r>
            <a:r>
              <a:rPr lang="en-US" altLang="zh-CN" sz="1800" dirty="0" err="1">
                <a:solidFill>
                  <a:srgbClr val="00B050"/>
                </a:solidFill>
              </a:rPr>
              <a:t>ebpf</a:t>
            </a:r>
            <a:r>
              <a:rPr lang="en-US" altLang="zh-CN" sz="1800" dirty="0">
                <a:solidFill>
                  <a:srgbClr val="00B050"/>
                </a:solidFill>
              </a:rPr>
              <a:t> </a:t>
            </a:r>
            <a:r>
              <a:rPr lang="zh-CN" altLang="en-US" sz="1800" dirty="0">
                <a:solidFill>
                  <a:srgbClr val="00B050"/>
                </a:solidFill>
              </a:rPr>
              <a:t>当做 </a:t>
            </a:r>
            <a:r>
              <a:rPr lang="en-US" altLang="zh-CN" sz="1800" dirty="0">
                <a:solidFill>
                  <a:srgbClr val="00B050"/>
                </a:solidFill>
              </a:rPr>
              <a:t>web </a:t>
            </a:r>
            <a:r>
              <a:rPr lang="zh-CN" altLang="en-US" sz="1800" dirty="0">
                <a:solidFill>
                  <a:srgbClr val="00B050"/>
                </a:solidFill>
              </a:rPr>
              <a:t>服务里面的 </a:t>
            </a:r>
            <a:r>
              <a:rPr lang="en-US" altLang="zh-CN" sz="1800" dirty="0">
                <a:solidFill>
                  <a:srgbClr val="00B050"/>
                </a:solidFill>
              </a:rPr>
              <a:t>JavaScript </a:t>
            </a:r>
            <a:r>
              <a:rPr lang="zh-CN" altLang="en-US" sz="1800" dirty="0">
                <a:solidFill>
                  <a:srgbClr val="00B050"/>
                </a:solidFill>
              </a:rPr>
              <a:t>一样使用</a:t>
            </a:r>
            <a:r>
              <a:rPr lang="zh-CN" altLang="en-US" sz="1800" dirty="0"/>
              <a:t>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152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53131" y="2074764"/>
            <a:ext cx="24003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项目目标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ljMThiMTc4NTkzNGMzN2U5N2IwZTE0OTg3NGIyY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0aae1a-89d9-4add-97bf-de1e7b6ea15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32,&quot;width&quot;:96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07.1779527559056,&quot;width&quot;:9076.09606299212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|0|0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heme/theme1.xml><?xml version="1.0" encoding="utf-8"?>
<a:theme xmlns:a="http://schemas.openxmlformats.org/drawingml/2006/main" name="千图网海量PPT模板www.58pic.com​​​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3367</Words>
  <Application>Microsoft Office PowerPoint</Application>
  <PresentationFormat>全屏显示(16:9)</PresentationFormat>
  <Paragraphs>409</Paragraphs>
  <Slides>59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-apple-system</vt:lpstr>
      <vt:lpstr>Arial Unicode MS</vt:lpstr>
      <vt:lpstr>方正粗雅宋简体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千图网海量PPT模板www.58pic.com​​​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fb18e64b-9ce1-f854-bea8-6b5e138156dc</dc:title>
  <dc:creator>小奕</dc:creator>
  <cp:lastModifiedBy>yunwei x</cp:lastModifiedBy>
  <cp:revision>851</cp:revision>
  <dcterms:created xsi:type="dcterms:W3CDTF">1900-01-01T00:00:00Z</dcterms:created>
  <dcterms:modified xsi:type="dcterms:W3CDTF">2022-08-19T00:40:03Z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AB69FF1C479249FBABC8BC67B9523074</vt:lpwstr>
  </property>
</Properties>
</file>